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0" r:id="rId1"/>
    <p:sldMasterId id="2147483770" r:id="rId2"/>
  </p:sldMasterIdLst>
  <p:notesMasterIdLst>
    <p:notesMasterId r:id="rId32"/>
  </p:notesMasterIdLst>
  <p:sldIdLst>
    <p:sldId id="364" r:id="rId3"/>
    <p:sldId id="414" r:id="rId4"/>
    <p:sldId id="453" r:id="rId5"/>
    <p:sldId id="454" r:id="rId6"/>
    <p:sldId id="456" r:id="rId7"/>
    <p:sldId id="457" r:id="rId8"/>
    <p:sldId id="459" r:id="rId9"/>
    <p:sldId id="460" r:id="rId10"/>
    <p:sldId id="462" r:id="rId11"/>
    <p:sldId id="463" r:id="rId12"/>
    <p:sldId id="465" r:id="rId13"/>
    <p:sldId id="466" r:id="rId14"/>
    <p:sldId id="467" r:id="rId15"/>
    <p:sldId id="468" r:id="rId16"/>
    <p:sldId id="470" r:id="rId17"/>
    <p:sldId id="471" r:id="rId18"/>
    <p:sldId id="472" r:id="rId19"/>
    <p:sldId id="473" r:id="rId20"/>
    <p:sldId id="474" r:id="rId21"/>
    <p:sldId id="475" r:id="rId22"/>
    <p:sldId id="476" r:id="rId23"/>
    <p:sldId id="477" r:id="rId24"/>
    <p:sldId id="478" r:id="rId25"/>
    <p:sldId id="479" r:id="rId26"/>
    <p:sldId id="481" r:id="rId27"/>
    <p:sldId id="482" r:id="rId28"/>
    <p:sldId id="484" r:id="rId29"/>
    <p:sldId id="485" r:id="rId30"/>
    <p:sldId id="486" r:id="rId31"/>
  </p:sldIdLst>
  <p:sldSz cx="9144000" cy="6858000" type="screen4x3"/>
  <p:notesSz cx="6858000" cy="9947275"/>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F3F"/>
    <a:srgbClr val="F5A540"/>
    <a:srgbClr val="FFCCFF"/>
    <a:srgbClr val="FF0066"/>
    <a:srgbClr val="F3943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DBED569-4797-4DF1-A0F4-6AAB3CD982D8}" styleName="Светлый стиль 3 - акцент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7DF18680-E054-41AD-8BC1-D1AEF772440D}" styleName="Средний стиль 2 - акцент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74C1A8A3-306A-4EB7-A6B1-4F7E0EB9C5D6}" styleName="Средний стиль 3 - акцент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5FD0F851-EC5A-4D38-B0AD-8093EC10F338}" styleName="Светлый стиль 1 - акцент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68D230F3-CF80-4859-8CE7-A43EE81993B5}" styleName="Светлый стиль 1 - акцент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E8B1032C-EA38-4F05-BA0D-38AFFFC7BED3}" styleName="Светлый стиль 3 - акцент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22838BEF-8BB2-4498-84A7-C5851F593DF1}" styleName="Средний стиль 4 - акцент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5577" autoAdjust="0"/>
    <p:restoredTop sz="94578" autoAdjust="0"/>
  </p:normalViewPr>
  <p:slideViewPr>
    <p:cSldViewPr>
      <p:cViewPr varScale="1">
        <p:scale>
          <a:sx n="83" d="100"/>
          <a:sy n="83" d="100"/>
        </p:scale>
        <p:origin x="102" y="49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97364"/>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97364"/>
          </a:xfrm>
          <a:prstGeom prst="rect">
            <a:avLst/>
          </a:prstGeom>
        </p:spPr>
        <p:txBody>
          <a:bodyPr vert="horz" lIns="91440" tIns="45720" rIns="91440" bIns="45720" rtlCol="0"/>
          <a:lstStyle>
            <a:lvl1pPr algn="r">
              <a:defRPr sz="1200"/>
            </a:lvl1pPr>
          </a:lstStyle>
          <a:p>
            <a:fld id="{B2F1E916-6EF8-49E1-B9DA-F91D017576A3}" type="datetimeFigureOut">
              <a:rPr lang="ru-RU" smtClean="0"/>
              <a:t>20.10.2021</a:t>
            </a:fld>
            <a:endParaRPr lang="ru-RU"/>
          </a:p>
        </p:txBody>
      </p:sp>
      <p:sp>
        <p:nvSpPr>
          <p:cNvPr id="4" name="Образ слайда 3"/>
          <p:cNvSpPr>
            <a:spLocks noGrp="1" noRot="1" noChangeAspect="1"/>
          </p:cNvSpPr>
          <p:nvPr>
            <p:ph type="sldImg" idx="2"/>
          </p:nvPr>
        </p:nvSpPr>
        <p:spPr>
          <a:xfrm>
            <a:off x="942975" y="746125"/>
            <a:ext cx="4972050" cy="3730625"/>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724956"/>
            <a:ext cx="5486400" cy="4476274"/>
          </a:xfrm>
          <a:prstGeom prst="rect">
            <a:avLst/>
          </a:prstGeom>
        </p:spPr>
        <p:txBody>
          <a:bodyPr vert="horz" lIns="91440" tIns="45720" rIns="91440" bIns="45720" rtlCol="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6" name="Нижний колонтитул 5"/>
          <p:cNvSpPr>
            <a:spLocks noGrp="1"/>
          </p:cNvSpPr>
          <p:nvPr>
            <p:ph type="ftr" sz="quarter" idx="4"/>
          </p:nvPr>
        </p:nvSpPr>
        <p:spPr>
          <a:xfrm>
            <a:off x="0" y="9448185"/>
            <a:ext cx="2971800" cy="497364"/>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9448185"/>
            <a:ext cx="2971800" cy="497364"/>
          </a:xfrm>
          <a:prstGeom prst="rect">
            <a:avLst/>
          </a:prstGeom>
        </p:spPr>
        <p:txBody>
          <a:bodyPr vert="horz" lIns="91440" tIns="45720" rIns="91440" bIns="45720" rtlCol="0" anchor="b"/>
          <a:lstStyle>
            <a:lvl1pPr algn="r">
              <a:defRPr sz="1200"/>
            </a:lvl1pPr>
          </a:lstStyle>
          <a:p>
            <a:fld id="{D596363B-6CC3-495B-BBD8-0FF8A0600A82}" type="slidenum">
              <a:rPr lang="ru-RU" smtClean="0"/>
              <a:t>‹#›</a:t>
            </a:fld>
            <a:endParaRPr lang="ru-RU"/>
          </a:p>
        </p:txBody>
      </p:sp>
    </p:spTree>
    <p:extLst>
      <p:ext uri="{BB962C8B-B14F-4D97-AF65-F5344CB8AC3E}">
        <p14:creationId xmlns:p14="http://schemas.microsoft.com/office/powerpoint/2010/main" val="42916338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706813" y="1988841"/>
            <a:ext cx="7772400" cy="1780108"/>
          </a:xfrm>
        </p:spPr>
        <p:txBody>
          <a:bodyPr anchor="b">
            <a:normAutofit/>
          </a:bodyPr>
          <a:lstStyle>
            <a:lvl1pPr>
              <a:defRPr sz="4400">
                <a:solidFill>
                  <a:srgbClr val="FFFFFF"/>
                </a:solidFill>
              </a:defRPr>
            </a:lvl1pPr>
          </a:lstStyle>
          <a:p>
            <a:r>
              <a:rPr lang="ru-RU"/>
              <a:t>Образец заголовка</a:t>
            </a:r>
            <a:endParaRPr lang="en-US" dirty="0"/>
          </a:p>
        </p:txBody>
      </p:sp>
      <p:sp>
        <p:nvSpPr>
          <p:cNvPr id="3" name="Subtitle 2"/>
          <p:cNvSpPr>
            <a:spLocks noGrp="1"/>
          </p:cNvSpPr>
          <p:nvPr>
            <p:ph type="subTitle" idx="1"/>
          </p:nvPr>
        </p:nvSpPr>
        <p:spPr>
          <a:xfrm>
            <a:off x="1392613" y="3861048"/>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endParaRPr lang="en-US" dirty="0"/>
          </a:p>
        </p:txBody>
      </p:sp>
      <p:grpSp>
        <p:nvGrpSpPr>
          <p:cNvPr id="4" name="Группа 3"/>
          <p:cNvGrpSpPr/>
          <p:nvPr userDrawn="1"/>
        </p:nvGrpSpPr>
        <p:grpSpPr>
          <a:xfrm>
            <a:off x="0" y="6678360"/>
            <a:ext cx="9144000" cy="88460"/>
            <a:chOff x="135060" y="6381328"/>
            <a:chExt cx="8849966" cy="88460"/>
          </a:xfrm>
        </p:grpSpPr>
        <p:sp>
          <p:nvSpPr>
            <p:cNvPr id="29" name="Скругленный прямоугольник 28"/>
            <p:cNvSpPr/>
            <p:nvPr userDrawn="1"/>
          </p:nvSpPr>
          <p:spPr>
            <a:xfrm flipV="1">
              <a:off x="135060" y="6411328"/>
              <a:ext cx="8846775" cy="58460"/>
            </a:xfrm>
            <a:prstGeom prst="roundRect">
              <a:avLst/>
            </a:prstGeom>
            <a:solidFill>
              <a:srgbClr val="F3943B"/>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ru-RU"/>
            </a:p>
          </p:txBody>
        </p:sp>
        <p:sp>
          <p:nvSpPr>
            <p:cNvPr id="20" name="Скругленный прямоугольник 19"/>
            <p:cNvSpPr/>
            <p:nvPr userDrawn="1"/>
          </p:nvSpPr>
          <p:spPr>
            <a:xfrm flipV="1">
              <a:off x="138251" y="6381328"/>
              <a:ext cx="8846775" cy="18000"/>
            </a:xfrm>
            <a:prstGeom prst="roundRect">
              <a:avLst/>
            </a:prstGeom>
            <a:solidFill>
              <a:srgbClr val="F3943B"/>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ru-RU"/>
            </a:p>
          </p:txBody>
        </p:sp>
      </p:grpSp>
      <p:sp>
        <p:nvSpPr>
          <p:cNvPr id="38" name="Rounded Rectangle 13"/>
          <p:cNvSpPr/>
          <p:nvPr userDrawn="1"/>
        </p:nvSpPr>
        <p:spPr>
          <a:xfrm>
            <a:off x="0" y="1"/>
            <a:ext cx="9141162" cy="822419"/>
          </a:xfrm>
          <a:prstGeom prst="roundRect">
            <a:avLst>
              <a:gd name="adj" fmla="val 3362"/>
            </a:avLst>
          </a:prstGeom>
          <a:gradFill>
            <a:gsLst>
              <a:gs pos="100000">
                <a:srgbClr val="F5A540">
                  <a:lumMod val="100000"/>
                </a:srgb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39" name="Group 15"/>
          <p:cNvGrpSpPr>
            <a:grpSpLocks noChangeAspect="1"/>
          </p:cNvGrpSpPr>
          <p:nvPr userDrawn="1"/>
        </p:nvGrpSpPr>
        <p:grpSpPr bwMode="hidden">
          <a:xfrm>
            <a:off x="-362" y="189734"/>
            <a:ext cx="9141524" cy="718986"/>
            <a:chOff x="-3905251" y="4219078"/>
            <a:chExt cx="13027839" cy="1892300"/>
          </a:xfrm>
          <a:scene3d>
            <a:camera prst="orthographicFront">
              <a:rot lat="0" lon="10800000" rev="0"/>
            </a:camera>
            <a:lightRig rig="threePt" dir="t"/>
          </a:scene3d>
        </p:grpSpPr>
        <p:sp>
          <p:nvSpPr>
            <p:cNvPr id="40" name="Freeform 14"/>
            <p:cNvSpPr>
              <a:spLocks/>
            </p:cNvSpPr>
            <p:nvPr/>
          </p:nvSpPr>
          <p:spPr bwMode="hidden">
            <a:xfrm>
              <a:off x="4800598" y="4421188"/>
              <a:ext cx="4295776" cy="81915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a:sp3d prstMaterial="flat"/>
          </p:spPr>
          <p:txBody>
            <a:bodyPr vert="horz" wrap="square" lIns="91440" tIns="45720" rIns="91440" bIns="45720" numCol="1" anchor="t" anchorCtr="0" compatLnSpc="1">
              <a:prstTxWarp prst="textNoShape">
                <a:avLst/>
              </a:prstTxWarp>
            </a:bodyPr>
            <a:lstStyle/>
            <a:p>
              <a:endParaRPr lang="en-US"/>
            </a:p>
          </p:txBody>
        </p:sp>
        <p:sp>
          <p:nvSpPr>
            <p:cNvPr id="43"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a:sp3d prstMaterial="flat"/>
          </p:spPr>
          <p:txBody>
            <a:bodyPr vert="horz" wrap="square" lIns="91440" tIns="45720" rIns="91440" bIns="45720" numCol="1" anchor="t" anchorCtr="0" compatLnSpc="1">
              <a:prstTxWarp prst="textNoShape">
                <a:avLst/>
              </a:prstTxWarp>
            </a:bodyPr>
            <a:lstStyle/>
            <a:p>
              <a:endParaRPr lang="en-US"/>
            </a:p>
          </p:txBody>
        </p:sp>
        <p:sp>
          <p:nvSpPr>
            <p:cNvPr id="44"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a:sp3d prstMaterial="flat"/>
          </p:spPr>
          <p:txBody>
            <a:bodyPr vert="horz" wrap="square" lIns="91440" tIns="45720" rIns="91440" bIns="45720" numCol="1" anchor="t" anchorCtr="0" compatLnSpc="1">
              <a:prstTxWarp prst="textNoShape">
                <a:avLst/>
              </a:prstTxWarp>
            </a:bodyPr>
            <a:lstStyle/>
            <a:p>
              <a:endParaRPr lang="en-US"/>
            </a:p>
          </p:txBody>
        </p:sp>
        <p:sp>
          <p:nvSpPr>
            <p:cNvPr id="45"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a:sp3d prstMaterial="flat"/>
          </p:spPr>
          <p:txBody>
            <a:bodyPr vert="horz" wrap="square" lIns="91440" tIns="45720" rIns="91440" bIns="45720" numCol="1" anchor="t" anchorCtr="0" compatLnSpc="1">
              <a:prstTxWarp prst="textNoShape">
                <a:avLst/>
              </a:prstTxWarp>
            </a:bodyPr>
            <a:lstStyle/>
            <a:p>
              <a:endParaRPr lang="en-US"/>
            </a:p>
          </p:txBody>
        </p:sp>
        <p:sp useBgFill="1">
          <p:nvSpPr>
            <p:cNvPr id="46" name="Freeform 10"/>
            <p:cNvSpPr>
              <a:spLocks/>
            </p:cNvSpPr>
            <p:nvPr/>
          </p:nvSpPr>
          <p:spPr bwMode="hidden">
            <a:xfrm>
              <a:off x="-3905251" y="421907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a:sp3d prstMaterial="flat"/>
          </p:spPr>
          <p:txBody>
            <a:bodyPr vert="horz" wrap="square" lIns="91440" tIns="45720" rIns="91440" bIns="45720" numCol="1" anchor="t" anchorCtr="0" compatLnSpc="1">
              <a:prstTxWarp prst="textNoShape">
                <a:avLst/>
              </a:prstTxWarp>
            </a:bodyPr>
            <a:lstStyle/>
            <a:p>
              <a:endParaRPr lang="en-US"/>
            </a:p>
          </p:txBody>
        </p:sp>
      </p:grpSp>
      <p:sp>
        <p:nvSpPr>
          <p:cNvPr id="47" name="Прямоугольник 46"/>
          <p:cNvSpPr/>
          <p:nvPr userDrawn="1"/>
        </p:nvSpPr>
        <p:spPr>
          <a:xfrm>
            <a:off x="1132189" y="-51101"/>
            <a:ext cx="7200800" cy="481670"/>
          </a:xfrm>
          <a:prstGeom prst="rect">
            <a:avLst/>
          </a:prstGeom>
          <a:effectLst/>
          <a:scene3d>
            <a:camera prst="orthographicFront"/>
            <a:lightRig rig="threePt" dir="t"/>
          </a:scene3d>
          <a:sp3d>
            <a:contourClr>
              <a:schemeClr val="bg1"/>
            </a:contourClr>
          </a:sp3d>
        </p:spPr>
        <p:txBody>
          <a:bodyPr wrap="square">
            <a:noAutofit/>
          </a:bodyPr>
          <a:lstStyle/>
          <a:p>
            <a:pPr algn="ctr">
              <a:lnSpc>
                <a:spcPct val="115000"/>
              </a:lnSpc>
              <a:spcAft>
                <a:spcPts val="1000"/>
              </a:spcAft>
            </a:pPr>
            <a:r>
              <a:rPr lang="ru-RU" sz="1100" b="0" kern="1100" cap="none" spc="0" baseline="0" dirty="0">
                <a:ln w="10160">
                  <a:noFill/>
                  <a:prstDash val="solid"/>
                </a:ln>
                <a:solidFill>
                  <a:srgbClr val="0070C0"/>
                </a:solidFill>
                <a:effectLst/>
                <a:latin typeface="Arial Black" pitchFamily="34" charset="0"/>
                <a:ea typeface="Calibri"/>
                <a:cs typeface="Times New Roman"/>
              </a:rPr>
              <a:t>Правительство Свердловской области                                                                Министерство социальной политики Свердловской области</a:t>
            </a:r>
          </a:p>
        </p:txBody>
      </p:sp>
      <p:pic>
        <p:nvPicPr>
          <p:cNvPr id="48" name="Picture 2" descr="C:\Users\korkin\Pictures\птичка.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08520" y="-162389"/>
            <a:ext cx="1312717" cy="1149383"/>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a:xfrm>
            <a:off x="982133" y="457201"/>
            <a:ext cx="7704667" cy="1981200"/>
          </a:xfrm>
        </p:spPr>
        <p:txBody>
          <a:bodyPr/>
          <a:lstStyle/>
          <a:p>
            <a:r>
              <a:rPr lang="ru-RU"/>
              <a:t>Образец заголовка</a:t>
            </a:r>
            <a:endParaRPr lang="en-US" dirty="0"/>
          </a:p>
        </p:txBody>
      </p:sp>
      <p:sp>
        <p:nvSpPr>
          <p:cNvPr id="3" name="Content Placeholder 2"/>
          <p:cNvSpPr>
            <a:spLocks noGrp="1"/>
          </p:cNvSpPr>
          <p:nvPr>
            <p:ph idx="1"/>
          </p:nvPr>
        </p:nvSpPr>
        <p:spPr>
          <a:xfrm>
            <a:off x="982133" y="2667000"/>
            <a:ext cx="7704667" cy="3332816"/>
          </a:xfrm>
        </p:spPr>
        <p:txBody>
          <a:bodyPr anchor="ct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a:xfrm>
            <a:off x="7344329" y="6108173"/>
            <a:ext cx="857473" cy="365125"/>
          </a:xfrm>
        </p:spPr>
        <p:txBody>
          <a:bodyPr/>
          <a:lstStyle/>
          <a:p>
            <a:fld id="{6239B335-F5C8-4EDF-B1E2-6347D416EBE4}" type="datetimeFigureOut">
              <a:rPr lang="en-US" smtClean="0"/>
              <a:t>10/20/2021</a:t>
            </a:fld>
            <a:endParaRPr lang="en-US" dirty="0"/>
          </a:p>
        </p:txBody>
      </p:sp>
      <p:sp>
        <p:nvSpPr>
          <p:cNvPr id="5" name="Footer Placeholder 4"/>
          <p:cNvSpPr>
            <a:spLocks noGrp="1"/>
          </p:cNvSpPr>
          <p:nvPr>
            <p:ph type="ftr" sz="quarter" idx="11"/>
          </p:nvPr>
        </p:nvSpPr>
        <p:spPr>
          <a:xfrm>
            <a:off x="1972647" y="6108173"/>
            <a:ext cx="5314517" cy="365125"/>
          </a:xfrm>
        </p:spPr>
        <p:txBody>
          <a:bodyPr/>
          <a:lstStyle/>
          <a:p>
            <a:endParaRPr lang="en-US" dirty="0"/>
          </a:p>
        </p:txBody>
      </p:sp>
      <p:sp>
        <p:nvSpPr>
          <p:cNvPr id="6" name="Slide Number Placeholder 5"/>
          <p:cNvSpPr>
            <a:spLocks noGrp="1"/>
          </p:cNvSpPr>
          <p:nvPr>
            <p:ph type="sldNum" sz="quarter" idx="12"/>
          </p:nvPr>
        </p:nvSpPr>
        <p:spPr>
          <a:xfrm>
            <a:off x="8258967" y="6108173"/>
            <a:ext cx="427833" cy="365125"/>
          </a:xfrm>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263133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1986995" y="2666998"/>
            <a:ext cx="6699805" cy="2360071"/>
          </a:xfrm>
        </p:spPr>
        <p:txBody>
          <a:bodyPr anchor="b"/>
          <a:lstStyle>
            <a:lvl1pPr algn="r">
              <a:defRPr sz="4000" b="0" cap="none"/>
            </a:lvl1pPr>
          </a:lstStyle>
          <a:p>
            <a:r>
              <a:rPr lang="ru-RU"/>
              <a:t>Образец заголовка</a:t>
            </a:r>
            <a:endParaRPr lang="en-US" dirty="0"/>
          </a:p>
        </p:txBody>
      </p:sp>
      <p:sp>
        <p:nvSpPr>
          <p:cNvPr id="3" name="Text Placeholder 2"/>
          <p:cNvSpPr>
            <a:spLocks noGrp="1"/>
          </p:cNvSpPr>
          <p:nvPr>
            <p:ph type="body" idx="1"/>
          </p:nvPr>
        </p:nvSpPr>
        <p:spPr>
          <a:xfrm>
            <a:off x="1986998" y="5027070"/>
            <a:ext cx="6699802"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8DFA1846-DA80-1C48-A609-854EA85C59AD}" type="datetimeFigureOut">
              <a:rPr lang="en-US" smtClean="0"/>
              <a:pPr/>
              <a:t>10/20/2021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8273317" y="6116070"/>
            <a:ext cx="413483"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04404177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a:xfrm>
            <a:off x="982133" y="685801"/>
            <a:ext cx="7704667" cy="1752599"/>
          </a:xfrm>
        </p:spPr>
        <p:txBody>
          <a:bodyPr/>
          <a:lstStyle/>
          <a:p>
            <a:r>
              <a:rPr lang="ru-RU"/>
              <a:t>Образец заголовка</a:t>
            </a:r>
            <a:endParaRPr lang="en-US" dirty="0"/>
          </a:p>
        </p:txBody>
      </p:sp>
      <p:sp>
        <p:nvSpPr>
          <p:cNvPr id="3" name="Content Placeholder 2"/>
          <p:cNvSpPr>
            <a:spLocks noGrp="1"/>
          </p:cNvSpPr>
          <p:nvPr>
            <p:ph sz="half" idx="1"/>
          </p:nvPr>
        </p:nvSpPr>
        <p:spPr>
          <a:xfrm>
            <a:off x="982133" y="2667000"/>
            <a:ext cx="3739896" cy="3368674"/>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4946904" y="2667000"/>
            <a:ext cx="3739896" cy="3346824"/>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6239B335-F5C8-4EDF-B1E2-6347D416EBE4}" type="datetimeFigureOut">
              <a:rPr lang="en-US" smtClean="0"/>
              <a:t>10/20/2021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90015858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a:t>Образец заголовка</a:t>
            </a:r>
            <a:endParaRPr lang="en-US" dirty="0"/>
          </a:p>
        </p:txBody>
      </p:sp>
      <p:sp>
        <p:nvSpPr>
          <p:cNvPr id="3" name="Text Placeholder 2"/>
          <p:cNvSpPr>
            <a:spLocks noGrp="1"/>
          </p:cNvSpPr>
          <p:nvPr>
            <p:ph type="body" idx="1"/>
          </p:nvPr>
        </p:nvSpPr>
        <p:spPr>
          <a:xfrm>
            <a:off x="1329481" y="2658533"/>
            <a:ext cx="3456291"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1113523" y="3335336"/>
            <a:ext cx="3672248" cy="2665259"/>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5161710" y="2667000"/>
            <a:ext cx="3467806"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4957266" y="3335336"/>
            <a:ext cx="3672248" cy="2665259"/>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6239B335-F5C8-4EDF-B1E2-6347D416EBE4}" type="datetimeFigureOut">
              <a:rPr lang="en-US" smtClean="0"/>
              <a:t>10/20/2021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69125689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F13A34C8-038E-2045-AF43-DF7DBB8E0E9E}" type="datetimeFigureOut">
              <a:rPr lang="en-US" smtClean="0"/>
              <a:pPr/>
              <a:t>10/20/2021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78953219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24ED76DA-B47B-42F3-95C2-ED0F524873D5}" type="datetimeFigureOut">
              <a:rPr lang="ru-RU" smtClean="0"/>
              <a:pPr>
                <a:defRPr/>
              </a:pPr>
              <a:t>20.10.2021</a:t>
            </a:fld>
            <a:endParaRPr lang="ru-RU"/>
          </a:p>
        </p:txBody>
      </p:sp>
      <p:sp>
        <p:nvSpPr>
          <p:cNvPr id="3" name="Footer Placeholder 2"/>
          <p:cNvSpPr>
            <a:spLocks noGrp="1"/>
          </p:cNvSpPr>
          <p:nvPr>
            <p:ph type="ftr" sz="quarter" idx="11"/>
          </p:nvPr>
        </p:nvSpPr>
        <p:spPr/>
        <p:txBody>
          <a:bodyPr/>
          <a:lstStyle/>
          <a:p>
            <a:pPr>
              <a:defRPr/>
            </a:pPr>
            <a:endParaRPr lang="ru-RU"/>
          </a:p>
        </p:txBody>
      </p:sp>
      <p:sp>
        <p:nvSpPr>
          <p:cNvPr id="4" name="Slide Number Placeholder 3"/>
          <p:cNvSpPr>
            <a:spLocks noGrp="1"/>
          </p:cNvSpPr>
          <p:nvPr>
            <p:ph type="sldNum" sz="quarter" idx="12"/>
          </p:nvPr>
        </p:nvSpPr>
        <p:spPr/>
        <p:txBody>
          <a:bodyPr/>
          <a:lstStyle/>
          <a:p>
            <a:pPr>
              <a:defRPr/>
            </a:pPr>
            <a:fld id="{3EDC2504-A292-461D-936D-27566AD1F45A}" type="slidenum">
              <a:rPr lang="ru-RU" smtClean="0"/>
              <a:pPr>
                <a:defRPr/>
              </a:pPr>
              <a:t>‹#›</a:t>
            </a:fld>
            <a:endParaRPr lang="ru-RU"/>
          </a:p>
        </p:txBody>
      </p:sp>
    </p:spTree>
    <p:extLst>
      <p:ext uri="{BB962C8B-B14F-4D97-AF65-F5344CB8AC3E}">
        <p14:creationId xmlns:p14="http://schemas.microsoft.com/office/powerpoint/2010/main" val="171832248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113524" y="1600200"/>
            <a:ext cx="2662534" cy="1371600"/>
          </a:xfrm>
        </p:spPr>
        <p:txBody>
          <a:bodyPr anchor="b">
            <a:normAutofit/>
          </a:bodyPr>
          <a:lstStyle>
            <a:lvl1pPr algn="ctr">
              <a:defRPr sz="2400" b="0"/>
            </a:lvl1pPr>
          </a:lstStyle>
          <a:p>
            <a:r>
              <a:rPr lang="ru-RU"/>
              <a:t>Образец заголовка</a:t>
            </a:r>
            <a:endParaRPr lang="en-US" dirty="0"/>
          </a:p>
        </p:txBody>
      </p:sp>
      <p:sp>
        <p:nvSpPr>
          <p:cNvPr id="3" name="Content Placeholder 2"/>
          <p:cNvSpPr>
            <a:spLocks noGrp="1"/>
          </p:cNvSpPr>
          <p:nvPr>
            <p:ph idx="1"/>
          </p:nvPr>
        </p:nvSpPr>
        <p:spPr>
          <a:xfrm>
            <a:off x="3947553" y="685800"/>
            <a:ext cx="4681962"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1113524" y="2971800"/>
            <a:ext cx="2662534"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6239B335-F5C8-4EDF-B1E2-6347D416EBE4}" type="datetimeFigureOut">
              <a:rPr lang="en-US" smtClean="0"/>
              <a:t>10/20/2021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61682706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112332" y="1752599"/>
            <a:ext cx="4070679" cy="1371600"/>
          </a:xfrm>
        </p:spPr>
        <p:txBody>
          <a:bodyPr anchor="b">
            <a:normAutofit/>
          </a:bodyPr>
          <a:lstStyle>
            <a:lvl1pPr algn="ctr">
              <a:defRPr sz="2800" b="0"/>
            </a:lvl1pPr>
          </a:lstStyle>
          <a:p>
            <a:r>
              <a:rPr lang="ru-RU"/>
              <a:t>Образец заголовка</a:t>
            </a:r>
            <a:endParaRPr lang="en-US" dirty="0"/>
          </a:p>
        </p:txBody>
      </p:sp>
      <p:sp>
        <p:nvSpPr>
          <p:cNvPr id="14" name="Picture Placeholder 2"/>
          <p:cNvSpPr>
            <a:spLocks noGrp="1" noChangeAspect="1"/>
          </p:cNvSpPr>
          <p:nvPr>
            <p:ph type="pic" idx="1"/>
          </p:nvPr>
        </p:nvSpPr>
        <p:spPr>
          <a:xfrm>
            <a:off x="5697495" y="914400"/>
            <a:ext cx="2461371"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4" name="Text Placeholder 3"/>
          <p:cNvSpPr>
            <a:spLocks noGrp="1"/>
          </p:cNvSpPr>
          <p:nvPr>
            <p:ph type="body" sz="half" idx="2"/>
          </p:nvPr>
        </p:nvSpPr>
        <p:spPr>
          <a:xfrm>
            <a:off x="1112332" y="3124199"/>
            <a:ext cx="4070679"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09B482E8-6E0E-1B4F-B1FD-C69DB9E858D9}" type="datetimeFigureOut">
              <a:rPr lang="en-US" smtClean="0"/>
              <a:pPr/>
              <a:t>10/20/2021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250344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Панорамная фотография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113523" y="4732865"/>
            <a:ext cx="7515991" cy="566738"/>
          </a:xfrm>
        </p:spPr>
        <p:txBody>
          <a:bodyPr anchor="b">
            <a:normAutofit/>
          </a:bodyPr>
          <a:lstStyle>
            <a:lvl1pPr algn="ctr">
              <a:defRPr sz="2400" b="0"/>
            </a:lvl1pPr>
          </a:lstStyle>
          <a:p>
            <a:r>
              <a:rPr lang="ru-RU"/>
              <a:t>Образец заголовка</a:t>
            </a:r>
            <a:endParaRPr lang="en-US" dirty="0"/>
          </a:p>
        </p:txBody>
      </p:sp>
      <p:sp>
        <p:nvSpPr>
          <p:cNvPr id="3" name="Picture Placeholder 2"/>
          <p:cNvSpPr>
            <a:spLocks noGrp="1" noChangeAspect="1"/>
          </p:cNvSpPr>
          <p:nvPr>
            <p:ph type="pic" idx="1"/>
          </p:nvPr>
        </p:nvSpPr>
        <p:spPr>
          <a:xfrm>
            <a:off x="1789975" y="932112"/>
            <a:ext cx="6171065"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4" name="Text Placeholder 3"/>
          <p:cNvSpPr>
            <a:spLocks noGrp="1"/>
          </p:cNvSpPr>
          <p:nvPr>
            <p:ph type="body" sz="half" idx="2"/>
          </p:nvPr>
        </p:nvSpPr>
        <p:spPr>
          <a:xfrm>
            <a:off x="1113523" y="5299603"/>
            <a:ext cx="751599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09B482E8-6E0E-1B4F-B1FD-C69DB9E858D9}" type="datetimeFigureOut">
              <a:rPr lang="en-US" smtClean="0"/>
              <a:pPr/>
              <a:t>10/20/2021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00821268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1113524" y="685800"/>
            <a:ext cx="7515991" cy="3048000"/>
          </a:xfrm>
        </p:spPr>
        <p:txBody>
          <a:bodyPr anchor="ctr">
            <a:normAutofit/>
          </a:bodyPr>
          <a:lstStyle>
            <a:lvl1pPr algn="ctr">
              <a:defRPr sz="3200" b="0" cap="none"/>
            </a:lvl1pPr>
          </a:lstStyle>
          <a:p>
            <a:r>
              <a:rPr lang="ru-RU"/>
              <a:t>Образец заголовка</a:t>
            </a:r>
            <a:endParaRPr lang="en-US" dirty="0"/>
          </a:p>
        </p:txBody>
      </p:sp>
      <p:sp>
        <p:nvSpPr>
          <p:cNvPr id="3" name="Text Placeholder 2"/>
          <p:cNvSpPr>
            <a:spLocks noGrp="1"/>
          </p:cNvSpPr>
          <p:nvPr>
            <p:ph type="body" idx="1"/>
          </p:nvPr>
        </p:nvSpPr>
        <p:spPr>
          <a:xfrm>
            <a:off x="1113524" y="4343400"/>
            <a:ext cx="7515992"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6239B335-F5C8-4EDF-B1E2-6347D416EBE4}" type="datetimeFigureOut">
              <a:rPr lang="en-US" smtClean="0"/>
              <a:t>10/20/2021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40591338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Заголовок и объект">
    <p:spTree>
      <p:nvGrpSpPr>
        <p:cNvPr id="1" name=""/>
        <p:cNvGrpSpPr/>
        <p:nvPr/>
      </p:nvGrpSpPr>
      <p:grpSpPr>
        <a:xfrm>
          <a:off x="0" y="0"/>
          <a:ext cx="0" cy="0"/>
          <a:chOff x="0" y="0"/>
          <a:chExt cx="0" cy="0"/>
        </a:xfrm>
      </p:grpSpPr>
      <p:sp>
        <p:nvSpPr>
          <p:cNvPr id="3" name="Content Placeholder 2"/>
          <p:cNvSpPr>
            <a:spLocks noGrp="1"/>
          </p:cNvSpPr>
          <p:nvPr>
            <p:ph idx="1"/>
          </p:nvPr>
        </p:nvSpPr>
        <p:spPr>
          <a:xfrm>
            <a:off x="872069" y="1772818"/>
            <a:ext cx="7408333" cy="4752527"/>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7" name="Title 6"/>
          <p:cNvSpPr>
            <a:spLocks noGrp="1"/>
          </p:cNvSpPr>
          <p:nvPr>
            <p:ph type="title"/>
          </p:nvPr>
        </p:nvSpPr>
        <p:spPr>
          <a:xfrm>
            <a:off x="1043608" y="764704"/>
            <a:ext cx="7653536" cy="936104"/>
          </a:xfrm>
        </p:spPr>
        <p:txBody>
          <a:bodyPr/>
          <a:lstStyle>
            <a:lvl1pPr>
              <a:defRPr baseline="0">
                <a:solidFill>
                  <a:schemeClr val="tx1"/>
                </a:solidFill>
              </a:defRPr>
            </a:lvl1pPr>
          </a:lstStyle>
          <a:p>
            <a:r>
              <a:rPr lang="ru-RU"/>
              <a:t>Образец заголовка</a:t>
            </a:r>
            <a:endParaRPr 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14" name="TextBox 13"/>
          <p:cNvSpPr txBox="1"/>
          <p:nvPr/>
        </p:nvSpPr>
        <p:spPr>
          <a:xfrm>
            <a:off x="969421" y="863023"/>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8172197" y="2819399"/>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1426741" y="685801"/>
            <a:ext cx="6974115" cy="2743199"/>
          </a:xfrm>
        </p:spPr>
        <p:txBody>
          <a:bodyPr anchor="ctr">
            <a:normAutofit/>
          </a:bodyPr>
          <a:lstStyle>
            <a:lvl1pPr algn="ctr">
              <a:defRPr sz="3200" b="0" cap="none">
                <a:solidFill>
                  <a:schemeClr val="tx1"/>
                </a:solidFill>
              </a:defRPr>
            </a:lvl1pPr>
          </a:lstStyle>
          <a:p>
            <a:r>
              <a:rPr lang="ru-RU"/>
              <a:t>Образец заголовка</a:t>
            </a:r>
            <a:endParaRPr lang="en-US" dirty="0"/>
          </a:p>
        </p:txBody>
      </p:sp>
      <p:sp>
        <p:nvSpPr>
          <p:cNvPr id="10" name="Text Placeholder 9"/>
          <p:cNvSpPr>
            <a:spLocks noGrp="1"/>
          </p:cNvSpPr>
          <p:nvPr>
            <p:ph type="body" sz="quarter" idx="13"/>
          </p:nvPr>
        </p:nvSpPr>
        <p:spPr>
          <a:xfrm>
            <a:off x="1598235" y="3428999"/>
            <a:ext cx="6631128"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3" name="Text Placeholder 2"/>
          <p:cNvSpPr>
            <a:spLocks noGrp="1"/>
          </p:cNvSpPr>
          <p:nvPr>
            <p:ph type="body" idx="1"/>
          </p:nvPr>
        </p:nvSpPr>
        <p:spPr>
          <a:xfrm>
            <a:off x="1113523" y="4343400"/>
            <a:ext cx="751599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6239B335-F5C8-4EDF-B1E2-6347D416EBE4}" type="datetimeFigureOut">
              <a:rPr lang="en-US" smtClean="0"/>
              <a:t>10/20/2021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02513389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1113525" y="3308581"/>
            <a:ext cx="7515989" cy="1468800"/>
          </a:xfrm>
        </p:spPr>
        <p:txBody>
          <a:bodyPr anchor="b">
            <a:normAutofit/>
          </a:bodyPr>
          <a:lstStyle>
            <a:lvl1pPr algn="r">
              <a:defRPr sz="3200" b="0" cap="none"/>
            </a:lvl1pPr>
          </a:lstStyle>
          <a:p>
            <a:r>
              <a:rPr lang="ru-RU"/>
              <a:t>Образец заголовка</a:t>
            </a:r>
            <a:endParaRPr lang="en-US" dirty="0"/>
          </a:p>
        </p:txBody>
      </p:sp>
      <p:sp>
        <p:nvSpPr>
          <p:cNvPr id="3" name="Text Placeholder 2"/>
          <p:cNvSpPr>
            <a:spLocks noGrp="1"/>
          </p:cNvSpPr>
          <p:nvPr>
            <p:ph type="body" idx="1"/>
          </p:nvPr>
        </p:nvSpPr>
        <p:spPr>
          <a:xfrm>
            <a:off x="1113524" y="4777381"/>
            <a:ext cx="751599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6239B335-F5C8-4EDF-B1E2-6347D416EBE4}" type="datetimeFigureOut">
              <a:rPr lang="en-US" smtClean="0"/>
              <a:t>10/20/2021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9570336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14" name="TextBox 13"/>
          <p:cNvSpPr txBox="1"/>
          <p:nvPr/>
        </p:nvSpPr>
        <p:spPr>
          <a:xfrm>
            <a:off x="969421" y="863023"/>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8172197" y="2819399"/>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1426741" y="685801"/>
            <a:ext cx="6974115" cy="2743199"/>
          </a:xfrm>
        </p:spPr>
        <p:txBody>
          <a:bodyPr anchor="ctr">
            <a:normAutofit/>
          </a:bodyPr>
          <a:lstStyle>
            <a:lvl1pPr algn="ctr">
              <a:defRPr sz="3200" b="0" cap="none">
                <a:solidFill>
                  <a:schemeClr val="tx1"/>
                </a:solidFill>
              </a:defRPr>
            </a:lvl1pPr>
          </a:lstStyle>
          <a:p>
            <a:r>
              <a:rPr lang="ru-RU"/>
              <a:t>Образец заголовка</a:t>
            </a:r>
            <a:endParaRPr lang="en-US" dirty="0"/>
          </a:p>
        </p:txBody>
      </p:sp>
      <p:sp>
        <p:nvSpPr>
          <p:cNvPr id="10" name="Text Placeholder 9"/>
          <p:cNvSpPr>
            <a:spLocks noGrp="1"/>
          </p:cNvSpPr>
          <p:nvPr>
            <p:ph type="body" sz="quarter" idx="13"/>
          </p:nvPr>
        </p:nvSpPr>
        <p:spPr>
          <a:xfrm>
            <a:off x="1113525" y="3886200"/>
            <a:ext cx="751599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ru-RU"/>
              <a:t>Образец текста</a:t>
            </a:r>
          </a:p>
        </p:txBody>
      </p:sp>
      <p:sp>
        <p:nvSpPr>
          <p:cNvPr id="3" name="Text Placeholder 2"/>
          <p:cNvSpPr>
            <a:spLocks noGrp="1"/>
          </p:cNvSpPr>
          <p:nvPr>
            <p:ph type="body" idx="1"/>
          </p:nvPr>
        </p:nvSpPr>
        <p:spPr>
          <a:xfrm>
            <a:off x="1113524" y="4775200"/>
            <a:ext cx="751599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6239B335-F5C8-4EDF-B1E2-6347D416EBE4}" type="datetimeFigureOut">
              <a:rPr lang="en-US" smtClean="0"/>
              <a:t>10/20/2021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428058577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1113525" y="685801"/>
            <a:ext cx="7515991" cy="2727325"/>
          </a:xfrm>
        </p:spPr>
        <p:txBody>
          <a:bodyPr vert="horz" lIns="91440" tIns="45720" rIns="91440" bIns="45720" rtlCol="0" anchor="ctr">
            <a:normAutofit/>
          </a:bodyPr>
          <a:lstStyle>
            <a:lvl1pPr>
              <a:defRPr lang="en-US" b="0" dirty="0"/>
            </a:lvl1pPr>
          </a:lstStyle>
          <a:p>
            <a:pPr marL="0" lvl="0"/>
            <a:r>
              <a:rPr lang="ru-RU"/>
              <a:t>Образец заголовка</a:t>
            </a:r>
            <a:endParaRPr lang="en-US" dirty="0"/>
          </a:p>
        </p:txBody>
      </p:sp>
      <p:sp>
        <p:nvSpPr>
          <p:cNvPr id="10" name="Text Placeholder 9"/>
          <p:cNvSpPr>
            <a:spLocks noGrp="1"/>
          </p:cNvSpPr>
          <p:nvPr>
            <p:ph type="body" sz="quarter" idx="13"/>
          </p:nvPr>
        </p:nvSpPr>
        <p:spPr>
          <a:xfrm>
            <a:off x="1113524" y="3505200"/>
            <a:ext cx="7515992"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ru-RU"/>
              <a:t>Образец текста</a:t>
            </a:r>
          </a:p>
        </p:txBody>
      </p:sp>
      <p:sp>
        <p:nvSpPr>
          <p:cNvPr id="3" name="Text Placeholder 2"/>
          <p:cNvSpPr>
            <a:spLocks noGrp="1"/>
          </p:cNvSpPr>
          <p:nvPr>
            <p:ph type="body" idx="1"/>
          </p:nvPr>
        </p:nvSpPr>
        <p:spPr>
          <a:xfrm>
            <a:off x="1113524" y="4343400"/>
            <a:ext cx="7515992"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6239B335-F5C8-4EDF-B1E2-6347D416EBE4}" type="datetimeFigureOut">
              <a:rPr lang="en-US" smtClean="0"/>
              <a:t>10/20/2021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81094530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ancho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6239B335-F5C8-4EDF-B1E2-6347D416EBE4}" type="datetimeFigureOut">
              <a:rPr lang="en-US" smtClean="0"/>
              <a:t>10/20/2021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77692055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01393" y="685800"/>
            <a:ext cx="1328123" cy="5105400"/>
          </a:xfrm>
        </p:spPr>
        <p:txBody>
          <a:bodyPr vert="eaVert"/>
          <a:lstStyle/>
          <a:p>
            <a:r>
              <a:rPr lang="ru-RU"/>
              <a:t>Образец заголовка</a:t>
            </a:r>
            <a:endParaRPr lang="en-US" dirty="0"/>
          </a:p>
        </p:txBody>
      </p:sp>
      <p:sp>
        <p:nvSpPr>
          <p:cNvPr id="3" name="Vertical Text Placeholder 2"/>
          <p:cNvSpPr>
            <a:spLocks noGrp="1"/>
          </p:cNvSpPr>
          <p:nvPr>
            <p:ph type="body" orient="vert" idx="1"/>
          </p:nvPr>
        </p:nvSpPr>
        <p:spPr>
          <a:xfrm>
            <a:off x="1113524" y="685800"/>
            <a:ext cx="6016373" cy="5105400"/>
          </a:xfrm>
        </p:spPr>
        <p:txBody>
          <a:bodyPr vert="eaVert" ancho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6239B335-F5C8-4EDF-B1E2-6347D416EBE4}" type="datetimeFigureOut">
              <a:rPr lang="en-US" smtClean="0"/>
              <a:t>10/20/2021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7325648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a:xfrm>
            <a:off x="539552" y="980728"/>
            <a:ext cx="8229600" cy="936104"/>
          </a:xfrm>
        </p:spPr>
        <p:txBody>
          <a:bodyPr/>
          <a:lstStyle>
            <a:lvl1pPr>
              <a:defRPr baseline="0">
                <a:solidFill>
                  <a:schemeClr val="tx1"/>
                </a:solidFill>
              </a:defRPr>
            </a:lvl1pPr>
          </a:lstStyle>
          <a:p>
            <a:r>
              <a:rPr lang="ru-RU"/>
              <a:t>Образец заголовка</a:t>
            </a:r>
            <a:endParaRPr lang="en-US" dirty="0"/>
          </a:p>
        </p:txBody>
      </p:sp>
      <p:sp>
        <p:nvSpPr>
          <p:cNvPr id="9" name="Content Placeholder 8"/>
          <p:cNvSpPr>
            <a:spLocks noGrp="1"/>
          </p:cNvSpPr>
          <p:nvPr>
            <p:ph sz="quarter" idx="13"/>
          </p:nvPr>
        </p:nvSpPr>
        <p:spPr>
          <a:xfrm>
            <a:off x="676655" y="1988840"/>
            <a:ext cx="3822192" cy="4536504"/>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11" name="Content Placeholder 10"/>
          <p:cNvSpPr>
            <a:spLocks noGrp="1"/>
          </p:cNvSpPr>
          <p:nvPr>
            <p:ph sz="quarter" idx="14"/>
          </p:nvPr>
        </p:nvSpPr>
        <p:spPr>
          <a:xfrm>
            <a:off x="4645152" y="1988840"/>
            <a:ext cx="3822192" cy="4536504"/>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grpSp>
        <p:nvGrpSpPr>
          <p:cNvPr id="6" name="Group 15"/>
          <p:cNvGrpSpPr>
            <a:grpSpLocks noChangeAspect="1"/>
          </p:cNvGrpSpPr>
          <p:nvPr userDrawn="1"/>
        </p:nvGrpSpPr>
        <p:grpSpPr bwMode="hidden">
          <a:xfrm>
            <a:off x="-362" y="173961"/>
            <a:ext cx="9141524" cy="513216"/>
            <a:chOff x="-3905251" y="4219078"/>
            <a:chExt cx="13027839" cy="1892300"/>
          </a:xfrm>
          <a:scene3d>
            <a:camera prst="orthographicFront">
              <a:rot lat="0" lon="10800000" rev="0"/>
            </a:camera>
            <a:lightRig rig="threePt" dir="t"/>
          </a:scene3d>
        </p:grpSpPr>
        <p:sp>
          <p:nvSpPr>
            <p:cNvPr id="7" name="Freeform 14"/>
            <p:cNvSpPr>
              <a:spLocks/>
            </p:cNvSpPr>
            <p:nvPr/>
          </p:nvSpPr>
          <p:spPr bwMode="hidden">
            <a:xfrm>
              <a:off x="4800598" y="4421188"/>
              <a:ext cx="4295776" cy="81915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a:sp3d prstMaterial="flat"/>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a:sp3d prstMaterial="flat"/>
          </p:spPr>
          <p:txBody>
            <a:bodyPr vert="horz" wrap="square" lIns="91440" tIns="45720" rIns="91440" bIns="45720" numCol="1" anchor="t" anchorCtr="0" compatLnSpc="1">
              <a:prstTxWarp prst="textNoShape">
                <a:avLst/>
              </a:prstTxWarp>
            </a:bodyPr>
            <a:lstStyle/>
            <a:p>
              <a:endParaRPr lang="en-US"/>
            </a:p>
          </p:txBody>
        </p:sp>
        <p:sp>
          <p:nvSpPr>
            <p:cNvPr id="10"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a:sp3d prstMaterial="flat"/>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a:sp3d prstMaterial="flat"/>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3905251" y="421907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a:sp3d prstMaterial="flat"/>
          </p:spPr>
          <p:txBody>
            <a:bodyPr vert="horz" wrap="square" lIns="91440" tIns="45720" rIns="91440" bIns="45720" numCol="1" anchor="t" anchorCtr="0" compatLnSpc="1">
              <a:prstTxWarp prst="textNoShape">
                <a:avLst/>
              </a:prstTxWarp>
            </a:bodyPr>
            <a:lstStyle/>
            <a:p>
              <a:endParaRPr lang="en-US"/>
            </a:p>
          </p:txBody>
        </p:sp>
      </p:grpSp>
      <p:pic>
        <p:nvPicPr>
          <p:cNvPr id="14" name="Picture 4"/>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 y="-5694"/>
            <a:ext cx="539551" cy="4851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467544" y="1340768"/>
            <a:ext cx="8229600" cy="1252728"/>
          </a:xfrm>
        </p:spPr>
        <p:txBody>
          <a:bodyPr/>
          <a:lstStyle>
            <a:lvl1pPr>
              <a:defRPr>
                <a:solidFill>
                  <a:schemeClr val="tx1"/>
                </a:solidFill>
              </a:defRPr>
            </a:lvl1pPr>
          </a:lstStyle>
          <a:p>
            <a:r>
              <a:rPr lang="ru-RU"/>
              <a:t>Образец заголовка</a:t>
            </a:r>
            <a:endParaRPr lang="en-US" dirty="0"/>
          </a:p>
        </p:txBody>
      </p:sp>
      <p:sp>
        <p:nvSpPr>
          <p:cNvPr id="3" name="Text Placeholder 2"/>
          <p:cNvSpPr>
            <a:spLocks noGrp="1"/>
          </p:cNvSpPr>
          <p:nvPr>
            <p:ph type="body" idx="1"/>
          </p:nvPr>
        </p:nvSpPr>
        <p:spPr>
          <a:xfrm>
            <a:off x="676656" y="2678113"/>
            <a:ext cx="3822192" cy="639763"/>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677334" y="3429001"/>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4648200" y="2678113"/>
            <a:ext cx="3822192" cy="639763"/>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4645025" y="3429001"/>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a:xfrm>
            <a:off x="5163672" y="6250164"/>
            <a:ext cx="3786690" cy="365125"/>
          </a:xfrm>
          <a:prstGeom prst="rect">
            <a:avLst/>
          </a:prstGeom>
        </p:spPr>
        <p:txBody>
          <a:bodyPr/>
          <a:lstStyle/>
          <a:p>
            <a:fld id="{CC6C7B23-7BBB-4FB3-9E8B-2549BD24E832}" type="datetimeFigureOut">
              <a:rPr lang="ru-RU" smtClean="0"/>
              <a:t>20.10.2021</a:t>
            </a:fld>
            <a:endParaRPr lang="ru-RU"/>
          </a:p>
        </p:txBody>
      </p:sp>
      <p:sp>
        <p:nvSpPr>
          <p:cNvPr id="8" name="Footer Placeholder 7"/>
          <p:cNvSpPr>
            <a:spLocks noGrp="1"/>
          </p:cNvSpPr>
          <p:nvPr>
            <p:ph type="ftr" sz="quarter" idx="11"/>
          </p:nvPr>
        </p:nvSpPr>
        <p:spPr>
          <a:xfrm>
            <a:off x="193640" y="6250164"/>
            <a:ext cx="3786691" cy="365125"/>
          </a:xfrm>
          <a:prstGeom prst="rect">
            <a:avLst/>
          </a:prstGeom>
        </p:spPr>
        <p:txBody>
          <a:bodyPr/>
          <a:lstStyle/>
          <a:p>
            <a:endParaRPr lang="ru-RU"/>
          </a:p>
        </p:txBody>
      </p:sp>
      <p:sp>
        <p:nvSpPr>
          <p:cNvPr id="9" name="Slide Number Placeholder 8"/>
          <p:cNvSpPr>
            <a:spLocks noGrp="1"/>
          </p:cNvSpPr>
          <p:nvPr>
            <p:ph type="sldNum" sz="quarter" idx="12"/>
          </p:nvPr>
        </p:nvSpPr>
        <p:spPr>
          <a:xfrm>
            <a:off x="3991088" y="6250164"/>
            <a:ext cx="1161826" cy="365125"/>
          </a:xfrm>
          <a:prstGeom prst="rect">
            <a:avLst/>
          </a:prstGeom>
        </p:spPr>
        <p:txBody>
          <a:bodyPr/>
          <a:lstStyle/>
          <a:p>
            <a:fld id="{52A6A2ED-C77A-46D0-9BDA-59A15A90B5E2}"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a:xfrm>
            <a:off x="539552" y="2564904"/>
            <a:ext cx="8229600" cy="1252728"/>
          </a:xfrm>
        </p:spPr>
        <p:txBody>
          <a:bodyPr/>
          <a:lstStyle>
            <a:lvl1pPr>
              <a:defRPr>
                <a:solidFill>
                  <a:schemeClr val="tx1"/>
                </a:solidFill>
              </a:defRPr>
            </a:lvl1pPr>
          </a:lstStyle>
          <a:p>
            <a:r>
              <a:rPr lang="ru-RU"/>
              <a:t>Образец заголовка</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4572001" y="1340769"/>
            <a:ext cx="4114800" cy="1427833"/>
          </a:xfrm>
        </p:spPr>
        <p:txBody>
          <a:bodyPr anchor="b">
            <a:normAutofit/>
          </a:bodyPr>
          <a:lstStyle>
            <a:lvl1pPr algn="l">
              <a:defRPr sz="2800" b="0">
                <a:solidFill>
                  <a:srgbClr val="FFFFFF"/>
                </a:solidFill>
              </a:defRPr>
            </a:lvl1pPr>
          </a:lstStyle>
          <a:p>
            <a:r>
              <a:rPr lang="ru-RU"/>
              <a:t>Образец заголовка</a:t>
            </a:r>
            <a:endParaRPr lang="en-US" dirty="0"/>
          </a:p>
        </p:txBody>
      </p:sp>
      <p:sp>
        <p:nvSpPr>
          <p:cNvPr id="4" name="Text Placeholder 3"/>
          <p:cNvSpPr>
            <a:spLocks noGrp="1"/>
          </p:cNvSpPr>
          <p:nvPr>
            <p:ph type="body" sz="half" idx="2"/>
          </p:nvPr>
        </p:nvSpPr>
        <p:spPr>
          <a:xfrm>
            <a:off x="4572001" y="2785533"/>
            <a:ext cx="4114800" cy="3379771"/>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3" name="Picture Placeholder 2"/>
          <p:cNvSpPr>
            <a:spLocks noGrp="1"/>
          </p:cNvSpPr>
          <p:nvPr>
            <p:ph type="pic" idx="1"/>
          </p:nvPr>
        </p:nvSpPr>
        <p:spPr>
          <a:xfrm>
            <a:off x="395536" y="1371600"/>
            <a:ext cx="4104456" cy="421764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dirty="0"/>
          </a:p>
        </p:txBody>
      </p:sp>
      <p:sp>
        <p:nvSpPr>
          <p:cNvPr id="26" name="Rounded Rectangle 13"/>
          <p:cNvSpPr/>
          <p:nvPr userDrawn="1"/>
        </p:nvSpPr>
        <p:spPr>
          <a:xfrm>
            <a:off x="0" y="1"/>
            <a:ext cx="9141162" cy="822419"/>
          </a:xfrm>
          <a:prstGeom prst="roundRect">
            <a:avLst>
              <a:gd name="adj" fmla="val 3362"/>
            </a:avLst>
          </a:prstGeom>
          <a:gradFill>
            <a:gsLst>
              <a:gs pos="100000">
                <a:srgbClr val="F5A540">
                  <a:lumMod val="100000"/>
                </a:srgb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27" name="Group 15"/>
          <p:cNvGrpSpPr>
            <a:grpSpLocks noChangeAspect="1"/>
          </p:cNvGrpSpPr>
          <p:nvPr userDrawn="1"/>
        </p:nvGrpSpPr>
        <p:grpSpPr bwMode="hidden">
          <a:xfrm>
            <a:off x="-362" y="189734"/>
            <a:ext cx="9141524" cy="718986"/>
            <a:chOff x="-3905251" y="4219078"/>
            <a:chExt cx="13027839" cy="1892300"/>
          </a:xfrm>
          <a:scene3d>
            <a:camera prst="orthographicFront">
              <a:rot lat="0" lon="10800000" rev="0"/>
            </a:camera>
            <a:lightRig rig="threePt" dir="t"/>
          </a:scene3d>
        </p:grpSpPr>
        <p:sp>
          <p:nvSpPr>
            <p:cNvPr id="28" name="Freeform 14"/>
            <p:cNvSpPr>
              <a:spLocks/>
            </p:cNvSpPr>
            <p:nvPr/>
          </p:nvSpPr>
          <p:spPr bwMode="hidden">
            <a:xfrm>
              <a:off x="4800598" y="4421188"/>
              <a:ext cx="4295776" cy="81915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a:sp3d prstMaterial="flat"/>
          </p:spPr>
          <p:txBody>
            <a:bodyPr vert="horz" wrap="square" lIns="91440" tIns="45720" rIns="91440" bIns="45720" numCol="1" anchor="t" anchorCtr="0" compatLnSpc="1">
              <a:prstTxWarp prst="textNoShape">
                <a:avLst/>
              </a:prstTxWarp>
            </a:bodyPr>
            <a:lstStyle/>
            <a:p>
              <a:endParaRPr lang="en-US"/>
            </a:p>
          </p:txBody>
        </p:sp>
        <p:sp>
          <p:nvSpPr>
            <p:cNvPr id="29"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a:sp3d prstMaterial="flat"/>
          </p:spPr>
          <p:txBody>
            <a:bodyPr vert="horz" wrap="square" lIns="91440" tIns="45720" rIns="91440" bIns="45720" numCol="1" anchor="t" anchorCtr="0" compatLnSpc="1">
              <a:prstTxWarp prst="textNoShape">
                <a:avLst/>
              </a:prstTxWarp>
            </a:bodyPr>
            <a:lstStyle/>
            <a:p>
              <a:endParaRPr lang="en-US"/>
            </a:p>
          </p:txBody>
        </p:sp>
        <p:sp>
          <p:nvSpPr>
            <p:cNvPr id="30"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a:sp3d prstMaterial="flat"/>
          </p:spPr>
          <p:txBody>
            <a:bodyPr vert="horz" wrap="square" lIns="91440" tIns="45720" rIns="91440" bIns="45720" numCol="1" anchor="t" anchorCtr="0" compatLnSpc="1">
              <a:prstTxWarp prst="textNoShape">
                <a:avLst/>
              </a:prstTxWarp>
            </a:bodyPr>
            <a:lstStyle/>
            <a:p>
              <a:endParaRPr lang="en-US"/>
            </a:p>
          </p:txBody>
        </p:sp>
        <p:sp>
          <p:nvSpPr>
            <p:cNvPr id="31"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a:sp3d prstMaterial="flat"/>
          </p:spPr>
          <p:txBody>
            <a:bodyPr vert="horz" wrap="square" lIns="91440" tIns="45720" rIns="91440" bIns="45720" numCol="1" anchor="t" anchorCtr="0" compatLnSpc="1">
              <a:prstTxWarp prst="textNoShape">
                <a:avLst/>
              </a:prstTxWarp>
            </a:bodyPr>
            <a:lstStyle/>
            <a:p>
              <a:endParaRPr lang="en-US"/>
            </a:p>
          </p:txBody>
        </p:sp>
        <p:sp useBgFill="1">
          <p:nvSpPr>
            <p:cNvPr id="32" name="Freeform 10"/>
            <p:cNvSpPr>
              <a:spLocks/>
            </p:cNvSpPr>
            <p:nvPr/>
          </p:nvSpPr>
          <p:spPr bwMode="hidden">
            <a:xfrm>
              <a:off x="-3905251" y="421907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a:sp3d prstMaterial="flat"/>
          </p:spPr>
          <p:txBody>
            <a:bodyPr vert="horz" wrap="square" lIns="91440" tIns="45720" rIns="91440" bIns="45720" numCol="1" anchor="t" anchorCtr="0" compatLnSpc="1">
              <a:prstTxWarp prst="textNoShape">
                <a:avLst/>
              </a:prstTxWarp>
            </a:bodyPr>
            <a:lstStyle/>
            <a:p>
              <a:endParaRPr lang="en-US"/>
            </a:p>
          </p:txBody>
        </p:sp>
      </p:grpSp>
      <p:sp>
        <p:nvSpPr>
          <p:cNvPr id="33" name="Прямоугольник 32"/>
          <p:cNvSpPr/>
          <p:nvPr userDrawn="1"/>
        </p:nvSpPr>
        <p:spPr>
          <a:xfrm>
            <a:off x="1132189" y="-51101"/>
            <a:ext cx="7200800" cy="481670"/>
          </a:xfrm>
          <a:prstGeom prst="rect">
            <a:avLst/>
          </a:prstGeom>
          <a:effectLst/>
          <a:scene3d>
            <a:camera prst="orthographicFront"/>
            <a:lightRig rig="threePt" dir="t"/>
          </a:scene3d>
          <a:sp3d>
            <a:contourClr>
              <a:schemeClr val="bg1"/>
            </a:contourClr>
          </a:sp3d>
        </p:spPr>
        <p:txBody>
          <a:bodyPr wrap="square">
            <a:noAutofit/>
          </a:bodyPr>
          <a:lstStyle/>
          <a:p>
            <a:pPr algn="ctr">
              <a:lnSpc>
                <a:spcPct val="115000"/>
              </a:lnSpc>
              <a:spcAft>
                <a:spcPts val="1000"/>
              </a:spcAft>
            </a:pPr>
            <a:r>
              <a:rPr lang="ru-RU" sz="1100" b="0" kern="1100" cap="none" spc="0" baseline="0" dirty="0">
                <a:ln w="10160">
                  <a:noFill/>
                  <a:prstDash val="solid"/>
                </a:ln>
                <a:solidFill>
                  <a:srgbClr val="0070C0"/>
                </a:solidFill>
                <a:effectLst/>
                <a:latin typeface="Arial Black" pitchFamily="34" charset="0"/>
                <a:ea typeface="Calibri"/>
                <a:cs typeface="Times New Roman"/>
              </a:rPr>
              <a:t>Правительство Свердловской области                                                                Министерство социальной политики Свердловской области</a:t>
            </a:r>
          </a:p>
        </p:txBody>
      </p:sp>
      <p:pic>
        <p:nvPicPr>
          <p:cNvPr id="34" name="Picture 2" descr="C:\Users\korkin\Pictures\птичка.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08520" y="-162389"/>
            <a:ext cx="1312717" cy="1149383"/>
          </a:xfrm>
          <a:prstGeom prst="rect">
            <a:avLst/>
          </a:prstGeom>
          <a:noFill/>
          <a:extLst>
            <a:ext uri="{909E8E84-426E-40DD-AFC4-6F175D3DCCD1}">
              <a14:hiddenFill xmlns:a14="http://schemas.microsoft.com/office/drawing/2010/main">
                <a:solidFill>
                  <a:srgbClr val="FFFFFF"/>
                </a:solidFill>
              </a14:hiddenFill>
            </a:ext>
          </a:extLst>
        </p:spPr>
      </p:pic>
      <p:grpSp>
        <p:nvGrpSpPr>
          <p:cNvPr id="17" name="Группа 16"/>
          <p:cNvGrpSpPr/>
          <p:nvPr userDrawn="1"/>
        </p:nvGrpSpPr>
        <p:grpSpPr>
          <a:xfrm>
            <a:off x="0" y="6678360"/>
            <a:ext cx="9144000" cy="88460"/>
            <a:chOff x="135060" y="6381328"/>
            <a:chExt cx="8849966" cy="88460"/>
          </a:xfrm>
        </p:grpSpPr>
        <p:sp>
          <p:nvSpPr>
            <p:cNvPr id="18" name="Скругленный прямоугольник 17"/>
            <p:cNvSpPr/>
            <p:nvPr userDrawn="1"/>
          </p:nvSpPr>
          <p:spPr>
            <a:xfrm flipV="1">
              <a:off x="135060" y="6411328"/>
              <a:ext cx="8846775" cy="58460"/>
            </a:xfrm>
            <a:prstGeom prst="roundRect">
              <a:avLst/>
            </a:prstGeom>
            <a:solidFill>
              <a:srgbClr val="F3943B"/>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ru-RU"/>
            </a:p>
          </p:txBody>
        </p:sp>
        <p:sp>
          <p:nvSpPr>
            <p:cNvPr id="19" name="Скругленный прямоугольник 18"/>
            <p:cNvSpPr/>
            <p:nvPr userDrawn="1"/>
          </p:nvSpPr>
          <p:spPr>
            <a:xfrm flipV="1">
              <a:off x="138251" y="6381328"/>
              <a:ext cx="8846775" cy="18000"/>
            </a:xfrm>
            <a:prstGeom prst="roundRect">
              <a:avLst/>
            </a:prstGeom>
            <a:solidFill>
              <a:srgbClr val="F3943B"/>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ru-RU"/>
            </a:p>
          </p:txBody>
        </p:sp>
      </p:gr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a:xfrm>
            <a:off x="539552" y="908720"/>
            <a:ext cx="8229600" cy="936104"/>
          </a:xfrm>
        </p:spPr>
        <p:txBody>
          <a:bodyPr/>
          <a:lstStyle>
            <a:lvl1pPr>
              <a:defRPr>
                <a:solidFill>
                  <a:schemeClr val="tx1"/>
                </a:solidFill>
              </a:defRPr>
            </a:lvl1pPr>
          </a:lstStyle>
          <a:p>
            <a:r>
              <a:rPr lang="ru-RU"/>
              <a:t>Образец заголовка</a:t>
            </a:r>
            <a:endParaRPr lang="en-US" dirty="0"/>
          </a:p>
        </p:txBody>
      </p:sp>
      <p:sp>
        <p:nvSpPr>
          <p:cNvPr id="3" name="Vertical Text Placeholder 2"/>
          <p:cNvSpPr>
            <a:spLocks noGrp="1"/>
          </p:cNvSpPr>
          <p:nvPr>
            <p:ph type="body" orient="vert" idx="1"/>
          </p:nvPr>
        </p:nvSpPr>
        <p:spPr>
          <a:xfrm>
            <a:off x="872069" y="1988842"/>
            <a:ext cx="7408333" cy="4536503"/>
          </a:xfrm>
        </p:spPr>
        <p:txBody>
          <a:bodyPr vert="eaVert" anchor="ctr"/>
          <a:lstStyle>
            <a:lvl1pPr algn="l">
              <a:defRPr/>
            </a:lvl1pPr>
            <a:lvl2pPr algn="l">
              <a:defRPr/>
            </a:lvl2pPr>
            <a:lvl3pPr algn="l">
              <a:defRPr/>
            </a:lvl3pPr>
            <a:lvl4pPr algn="l">
              <a:defRPr/>
            </a:lvl4pPr>
            <a:lvl5pPr algn="l">
              <a:defRPr/>
            </a:lvl5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cSld name="Пустой слайд">
    <p:spTree>
      <p:nvGrpSpPr>
        <p:cNvPr id="1" name=""/>
        <p:cNvGrpSpPr/>
        <p:nvPr/>
      </p:nvGrpSpPr>
      <p:grpSpPr>
        <a:xfrm>
          <a:off x="0" y="0"/>
          <a:ext cx="0" cy="0"/>
          <a:chOff x="0" y="0"/>
          <a:chExt cx="0" cy="0"/>
        </a:xfrm>
      </p:grpSpPr>
      <p:sp>
        <p:nvSpPr>
          <p:cNvPr id="2" name="Дата 3"/>
          <p:cNvSpPr>
            <a:spLocks noGrp="1"/>
          </p:cNvSpPr>
          <p:nvPr>
            <p:ph type="dt" sz="half" idx="10"/>
          </p:nvPr>
        </p:nvSpPr>
        <p:spPr>
          <a:xfrm>
            <a:off x="5163672" y="6250164"/>
            <a:ext cx="3786690" cy="365125"/>
          </a:xfrm>
          <a:prstGeom prst="rect">
            <a:avLst/>
          </a:prstGeom>
        </p:spPr>
        <p:txBody>
          <a:bodyPr/>
          <a:lstStyle>
            <a:lvl1pPr>
              <a:defRPr/>
            </a:lvl1pPr>
          </a:lstStyle>
          <a:p>
            <a:pPr>
              <a:defRPr/>
            </a:pPr>
            <a:fld id="{24ED76DA-B47B-42F3-95C2-ED0F524873D5}" type="datetimeFigureOut">
              <a:rPr lang="ru-RU"/>
              <a:pPr>
                <a:defRPr/>
              </a:pPr>
              <a:t>20.10.2021</a:t>
            </a:fld>
            <a:endParaRPr lang="ru-RU"/>
          </a:p>
        </p:txBody>
      </p:sp>
      <p:sp>
        <p:nvSpPr>
          <p:cNvPr id="3" name="Нижний колонтитул 4"/>
          <p:cNvSpPr>
            <a:spLocks noGrp="1"/>
          </p:cNvSpPr>
          <p:nvPr>
            <p:ph type="ftr" sz="quarter" idx="11"/>
          </p:nvPr>
        </p:nvSpPr>
        <p:spPr>
          <a:xfrm>
            <a:off x="193638" y="6250164"/>
            <a:ext cx="3786691" cy="365125"/>
          </a:xfrm>
          <a:prstGeom prst="rect">
            <a:avLst/>
          </a:prstGeom>
        </p:spPr>
        <p:txBody>
          <a:bodyPr/>
          <a:lstStyle>
            <a:lvl1pPr>
              <a:defRPr/>
            </a:lvl1pPr>
          </a:lstStyle>
          <a:p>
            <a:pPr>
              <a:defRPr/>
            </a:pPr>
            <a:endParaRPr lang="ru-RU"/>
          </a:p>
        </p:txBody>
      </p:sp>
      <p:sp>
        <p:nvSpPr>
          <p:cNvPr id="4" name="Номер слайда 5"/>
          <p:cNvSpPr>
            <a:spLocks noGrp="1"/>
          </p:cNvSpPr>
          <p:nvPr>
            <p:ph type="sldNum" sz="quarter" idx="12"/>
          </p:nvPr>
        </p:nvSpPr>
        <p:spPr>
          <a:xfrm>
            <a:off x="3991088" y="6250163"/>
            <a:ext cx="1161826" cy="365125"/>
          </a:xfrm>
          <a:prstGeom prst="rect">
            <a:avLst/>
          </a:prstGeom>
        </p:spPr>
        <p:txBody>
          <a:bodyPr/>
          <a:lstStyle>
            <a:lvl1pPr>
              <a:defRPr/>
            </a:lvl1pPr>
          </a:lstStyle>
          <a:p>
            <a:pPr>
              <a:defRPr/>
            </a:pPr>
            <a:fld id="{3EDC2504-A292-461D-936D-27566AD1F45A}" type="slidenum">
              <a:rPr lang="ru-RU"/>
              <a:pPr>
                <a:defRPr/>
              </a:pPr>
              <a:t>‹#›</a:t>
            </a:fld>
            <a:endParaRPr lang="ru-RU"/>
          </a:p>
        </p:txBody>
      </p:sp>
    </p:spTree>
    <p:extLst>
      <p:ext uri="{BB962C8B-B14F-4D97-AF65-F5344CB8AC3E}">
        <p14:creationId xmlns:p14="http://schemas.microsoft.com/office/powerpoint/2010/main" val="11451452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25" name="Group 24"/>
          <p:cNvGrpSpPr/>
          <p:nvPr/>
        </p:nvGrpSpPr>
        <p:grpSpPr>
          <a:xfrm>
            <a:off x="203200" y="0"/>
            <a:ext cx="3778250" cy="6858001"/>
            <a:chOff x="203200" y="0"/>
            <a:chExt cx="3778250" cy="6858001"/>
          </a:xfrm>
        </p:grpSpPr>
        <p:sp>
          <p:nvSpPr>
            <p:cNvPr id="14" name="Freeform 6"/>
            <p:cNvSpPr/>
            <p:nvPr/>
          </p:nvSpPr>
          <p:spPr bwMode="auto">
            <a:xfrm>
              <a:off x="641350" y="0"/>
              <a:ext cx="1365250" cy="3971925"/>
            </a:xfrm>
            <a:custGeom>
              <a:avLst/>
              <a:gdLst/>
              <a:ahLst/>
              <a:cxnLst/>
              <a:rect l="0" t="0" r="r" b="b"/>
              <a:pathLst>
                <a:path w="860" h="2502">
                  <a:moveTo>
                    <a:pt x="0" y="2445"/>
                  </a:moveTo>
                  <a:lnTo>
                    <a:pt x="228" y="2502"/>
                  </a:lnTo>
                  <a:lnTo>
                    <a:pt x="860" y="0"/>
                  </a:lnTo>
                  <a:lnTo>
                    <a:pt x="620" y="0"/>
                  </a:lnTo>
                  <a:lnTo>
                    <a:pt x="0" y="2445"/>
                  </a:lnTo>
                  <a:close/>
                </a:path>
              </a:pathLst>
            </a:custGeom>
            <a:solidFill>
              <a:schemeClr val="accent1"/>
            </a:solidFill>
            <a:ln>
              <a:noFill/>
            </a:ln>
          </p:spPr>
        </p:sp>
        <p:sp>
          <p:nvSpPr>
            <p:cNvPr id="15" name="Freeform 7"/>
            <p:cNvSpPr/>
            <p:nvPr/>
          </p:nvSpPr>
          <p:spPr bwMode="auto">
            <a:xfrm>
              <a:off x="203200" y="0"/>
              <a:ext cx="1336675" cy="3862388"/>
            </a:xfrm>
            <a:custGeom>
              <a:avLst/>
              <a:gdLst/>
              <a:ahLst/>
              <a:cxnLst/>
              <a:rect l="0" t="0" r="r" b="b"/>
              <a:pathLst>
                <a:path w="842" h="2433">
                  <a:moveTo>
                    <a:pt x="842" y="0"/>
                  </a:moveTo>
                  <a:lnTo>
                    <a:pt x="602" y="0"/>
                  </a:lnTo>
                  <a:lnTo>
                    <a:pt x="0" y="2376"/>
                  </a:lnTo>
                  <a:lnTo>
                    <a:pt x="228" y="2433"/>
                  </a:lnTo>
                  <a:lnTo>
                    <a:pt x="842" y="0"/>
                  </a:lnTo>
                  <a:close/>
                </a:path>
              </a:pathLst>
            </a:custGeom>
            <a:solidFill>
              <a:schemeClr val="tx1">
                <a:lumMod val="65000"/>
                <a:lumOff val="35000"/>
              </a:schemeClr>
            </a:solidFill>
            <a:ln>
              <a:noFill/>
            </a:ln>
          </p:spPr>
        </p:sp>
        <p:sp>
          <p:nvSpPr>
            <p:cNvPr id="16" name="Freeform 8"/>
            <p:cNvSpPr/>
            <p:nvPr/>
          </p:nvSpPr>
          <p:spPr bwMode="auto">
            <a:xfrm>
              <a:off x="207963" y="3776663"/>
              <a:ext cx="1936750" cy="3081338"/>
            </a:xfrm>
            <a:custGeom>
              <a:avLst/>
              <a:gdLst/>
              <a:ahLst/>
              <a:cxnLst/>
              <a:rect l="0" t="0" r="r" b="b"/>
              <a:pathLst>
                <a:path w="1220" h="1941">
                  <a:moveTo>
                    <a:pt x="0" y="0"/>
                  </a:moveTo>
                  <a:lnTo>
                    <a:pt x="1166" y="1941"/>
                  </a:lnTo>
                  <a:lnTo>
                    <a:pt x="1220" y="1941"/>
                  </a:lnTo>
                  <a:lnTo>
                    <a:pt x="0" y="0"/>
                  </a:lnTo>
                  <a:close/>
                </a:path>
              </a:pathLst>
            </a:custGeom>
            <a:solidFill>
              <a:schemeClr val="tx1">
                <a:lumMod val="85000"/>
                <a:lumOff val="15000"/>
              </a:schemeClr>
            </a:solidFill>
            <a:ln>
              <a:noFill/>
            </a:ln>
          </p:spPr>
        </p:sp>
        <p:sp>
          <p:nvSpPr>
            <p:cNvPr id="20" name="Freeform 9"/>
            <p:cNvSpPr/>
            <p:nvPr/>
          </p:nvSpPr>
          <p:spPr bwMode="auto">
            <a:xfrm>
              <a:off x="646113" y="3886200"/>
              <a:ext cx="2373313" cy="2971800"/>
            </a:xfrm>
            <a:custGeom>
              <a:avLst/>
              <a:gdLst/>
              <a:ahLst/>
              <a:cxnLst/>
              <a:rect l="0" t="0" r="r" b="b"/>
              <a:pathLst>
                <a:path w="1495" h="1872">
                  <a:moveTo>
                    <a:pt x="1495" y="1872"/>
                  </a:moveTo>
                  <a:lnTo>
                    <a:pt x="0" y="0"/>
                  </a:lnTo>
                  <a:lnTo>
                    <a:pt x="1442" y="1872"/>
                  </a:lnTo>
                  <a:lnTo>
                    <a:pt x="1495" y="1872"/>
                  </a:lnTo>
                  <a:close/>
                </a:path>
              </a:pathLst>
            </a:custGeom>
            <a:solidFill>
              <a:schemeClr val="accent1">
                <a:lumMod val="50000"/>
              </a:schemeClr>
            </a:solidFill>
            <a:ln>
              <a:noFill/>
            </a:ln>
          </p:spPr>
        </p:sp>
        <p:sp>
          <p:nvSpPr>
            <p:cNvPr id="21" name="Freeform 10"/>
            <p:cNvSpPr/>
            <p:nvPr/>
          </p:nvSpPr>
          <p:spPr bwMode="auto">
            <a:xfrm>
              <a:off x="641350" y="3881438"/>
              <a:ext cx="3340100" cy="2976563"/>
            </a:xfrm>
            <a:custGeom>
              <a:avLst/>
              <a:gdLst/>
              <a:ahLst/>
              <a:cxnLst/>
              <a:rect l="0" t="0" r="r" b="b"/>
              <a:pathLst>
                <a:path w="2104" h="1875">
                  <a:moveTo>
                    <a:pt x="0" y="0"/>
                  </a:moveTo>
                  <a:lnTo>
                    <a:pt x="3" y="3"/>
                  </a:lnTo>
                  <a:lnTo>
                    <a:pt x="1498" y="1875"/>
                  </a:lnTo>
                  <a:lnTo>
                    <a:pt x="2104" y="1875"/>
                  </a:lnTo>
                  <a:lnTo>
                    <a:pt x="228" y="57"/>
                  </a:lnTo>
                  <a:lnTo>
                    <a:pt x="0" y="0"/>
                  </a:lnTo>
                  <a:close/>
                </a:path>
              </a:pathLst>
            </a:custGeom>
            <a:solidFill>
              <a:schemeClr val="accent1">
                <a:lumMod val="75000"/>
              </a:schemeClr>
            </a:solidFill>
            <a:ln>
              <a:noFill/>
            </a:ln>
          </p:spPr>
        </p:sp>
        <p:sp>
          <p:nvSpPr>
            <p:cNvPr id="22" name="Freeform 11"/>
            <p:cNvSpPr/>
            <p:nvPr/>
          </p:nvSpPr>
          <p:spPr bwMode="auto">
            <a:xfrm>
              <a:off x="203200" y="3771900"/>
              <a:ext cx="2660650" cy="3086100"/>
            </a:xfrm>
            <a:custGeom>
              <a:avLst/>
              <a:gdLst/>
              <a:ahLst/>
              <a:cxnLst/>
              <a:rect l="0" t="0" r="r" b="b"/>
              <a:pathLst>
                <a:path w="1676" h="1944">
                  <a:moveTo>
                    <a:pt x="1676" y="1944"/>
                  </a:moveTo>
                  <a:lnTo>
                    <a:pt x="264" y="111"/>
                  </a:lnTo>
                  <a:lnTo>
                    <a:pt x="225" y="60"/>
                  </a:lnTo>
                  <a:lnTo>
                    <a:pt x="228" y="60"/>
                  </a:lnTo>
                  <a:lnTo>
                    <a:pt x="264" y="111"/>
                  </a:lnTo>
                  <a:lnTo>
                    <a:pt x="234" y="69"/>
                  </a:lnTo>
                  <a:lnTo>
                    <a:pt x="228" y="57"/>
                  </a:lnTo>
                  <a:lnTo>
                    <a:pt x="222" y="54"/>
                  </a:lnTo>
                  <a:lnTo>
                    <a:pt x="0" y="0"/>
                  </a:lnTo>
                  <a:lnTo>
                    <a:pt x="3" y="3"/>
                  </a:lnTo>
                  <a:lnTo>
                    <a:pt x="1223" y="1944"/>
                  </a:lnTo>
                  <a:lnTo>
                    <a:pt x="1676" y="1944"/>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1739673" y="914401"/>
            <a:ext cx="6947127" cy="3488266"/>
          </a:xfrm>
        </p:spPr>
        <p:txBody>
          <a:bodyPr anchor="b">
            <a:normAutofit/>
          </a:bodyPr>
          <a:lstStyle>
            <a:lvl1pPr algn="r">
              <a:defRPr sz="5400">
                <a:effectLst/>
              </a:defRPr>
            </a:lvl1pPr>
          </a:lstStyle>
          <a:p>
            <a:r>
              <a:rPr lang="ru-RU"/>
              <a:t>Образец заголовка</a:t>
            </a:r>
            <a:endParaRPr lang="en-US" dirty="0"/>
          </a:p>
        </p:txBody>
      </p:sp>
      <p:sp>
        <p:nvSpPr>
          <p:cNvPr id="3" name="Subtitle 2"/>
          <p:cNvSpPr>
            <a:spLocks noGrp="1"/>
          </p:cNvSpPr>
          <p:nvPr>
            <p:ph type="subTitle" idx="1"/>
          </p:nvPr>
        </p:nvSpPr>
        <p:spPr>
          <a:xfrm>
            <a:off x="2924238" y="4402666"/>
            <a:ext cx="5762563" cy="1364531"/>
          </a:xfrm>
        </p:spPr>
        <p:txBody>
          <a:bodyPr anchor="t">
            <a:normAutofit/>
          </a:bodyPr>
          <a:lstStyle>
            <a:lvl1pPr marL="0" indent="0" algn="r">
              <a:buNone/>
              <a:defRPr sz="18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endParaRPr lang="en-US" dirty="0"/>
          </a:p>
        </p:txBody>
      </p:sp>
      <p:sp>
        <p:nvSpPr>
          <p:cNvPr id="4" name="Date Placeholder 3"/>
          <p:cNvSpPr>
            <a:spLocks noGrp="1"/>
          </p:cNvSpPr>
          <p:nvPr>
            <p:ph type="dt" sz="half" idx="10"/>
          </p:nvPr>
        </p:nvSpPr>
        <p:spPr>
          <a:xfrm>
            <a:off x="7325773" y="6117336"/>
            <a:ext cx="857473" cy="365125"/>
          </a:xfrm>
        </p:spPr>
        <p:txBody>
          <a:bodyPr/>
          <a:lstStyle/>
          <a:p>
            <a:fld id="{08B9EBBA-996F-894A-B54A-D6246ED52CEA}" type="datetimeFigureOut">
              <a:rPr lang="en-US" smtClean="0"/>
              <a:pPr/>
              <a:t>10/20/2021</a:t>
            </a:fld>
            <a:endParaRPr lang="en-US" dirty="0"/>
          </a:p>
        </p:txBody>
      </p:sp>
      <p:sp>
        <p:nvSpPr>
          <p:cNvPr id="5" name="Footer Placeholder 4"/>
          <p:cNvSpPr>
            <a:spLocks noGrp="1"/>
          </p:cNvSpPr>
          <p:nvPr>
            <p:ph type="ftr" sz="quarter" idx="11"/>
          </p:nvPr>
        </p:nvSpPr>
        <p:spPr>
          <a:xfrm>
            <a:off x="3623733" y="6117336"/>
            <a:ext cx="3609438" cy="365125"/>
          </a:xfrm>
        </p:spPr>
        <p:txBody>
          <a:bodyPr/>
          <a:lstStyle/>
          <a:p>
            <a:endParaRPr lang="en-US" dirty="0"/>
          </a:p>
        </p:txBody>
      </p:sp>
      <p:sp>
        <p:nvSpPr>
          <p:cNvPr id="6" name="Slide Number Placeholder 5"/>
          <p:cNvSpPr>
            <a:spLocks noGrp="1"/>
          </p:cNvSpPr>
          <p:nvPr>
            <p:ph type="sldNum" sz="quarter" idx="12"/>
          </p:nvPr>
        </p:nvSpPr>
        <p:spPr>
          <a:xfrm>
            <a:off x="8275320" y="6117336"/>
            <a:ext cx="411480" cy="365125"/>
          </a:xfrm>
        </p:spPr>
        <p:txBody>
          <a:bodyPr/>
          <a:lstStyle/>
          <a:p>
            <a:fld id="{D57F1E4F-1CFF-5643-939E-217C01CDF565}" type="slidenum">
              <a:rPr lang="en-US" smtClean="0"/>
              <a:pPr/>
              <a:t>‹#›</a:t>
            </a:fld>
            <a:endParaRPr lang="en-US" dirty="0"/>
          </a:p>
        </p:txBody>
      </p:sp>
      <p:sp>
        <p:nvSpPr>
          <p:cNvPr id="23" name="Freeform 12"/>
          <p:cNvSpPr/>
          <p:nvPr/>
        </p:nvSpPr>
        <p:spPr bwMode="auto">
          <a:xfrm>
            <a:off x="203200" y="3771900"/>
            <a:ext cx="361950" cy="90488"/>
          </a:xfrm>
          <a:custGeom>
            <a:avLst/>
            <a:gdLst/>
            <a:ahLst/>
            <a:cxnLst/>
            <a:rect l="0" t="0" r="r" b="b"/>
            <a:pathLst>
              <a:path w="228" h="57">
                <a:moveTo>
                  <a:pt x="228" y="57"/>
                </a:moveTo>
                <a:lnTo>
                  <a:pt x="0" y="0"/>
                </a:lnTo>
                <a:lnTo>
                  <a:pt x="222" y="54"/>
                </a:lnTo>
                <a:lnTo>
                  <a:pt x="228" y="57"/>
                </a:lnTo>
                <a:close/>
              </a:path>
            </a:pathLst>
          </a:custGeom>
          <a:solidFill>
            <a:srgbClr val="29ABE2"/>
          </a:solid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13"/>
          <p:cNvSpPr/>
          <p:nvPr/>
        </p:nvSpPr>
        <p:spPr bwMode="auto">
          <a:xfrm>
            <a:off x="560388" y="3867150"/>
            <a:ext cx="61913" cy="80963"/>
          </a:xfrm>
          <a:custGeom>
            <a:avLst/>
            <a:gdLst/>
            <a:ahLst/>
            <a:cxnLst/>
            <a:rect l="0" t="0" r="r" b="b"/>
            <a:pathLst>
              <a:path w="39" h="51">
                <a:moveTo>
                  <a:pt x="0" y="0"/>
                </a:moveTo>
                <a:lnTo>
                  <a:pt x="39" y="51"/>
                </a:lnTo>
                <a:lnTo>
                  <a:pt x="3" y="0"/>
                </a:lnTo>
                <a:lnTo>
                  <a:pt x="0" y="0"/>
                </a:lnTo>
                <a:close/>
              </a:path>
            </a:pathLst>
          </a:custGeom>
          <a:solidFill>
            <a:srgbClr val="29ABE2"/>
          </a:solidFill>
          <a:ln>
            <a:noFill/>
          </a:ln>
          <a:extLst>
            <a:ext uri="{91240B29-F687-4f45-9708-019B960494DF}">
              <a14:hiddenLine xmlns:a14="http://schemas.microsoft.com/office/drawing/2010/main" xmlns="" w="9525">
                <a:solidFill>
                  <a:srgbClr val="000000"/>
                </a:solidFill>
                <a:round/>
                <a:headEnd/>
                <a:tailEnd/>
              </a14:hiddenLine>
            </a:ext>
          </a:extLst>
        </p:spPr>
      </p:sp>
      <p:grpSp>
        <p:nvGrpSpPr>
          <p:cNvPr id="17" name="Группа 16">
            <a:extLst>
              <a:ext uri="{FF2B5EF4-FFF2-40B4-BE49-F238E27FC236}">
                <a16:creationId xmlns:a16="http://schemas.microsoft.com/office/drawing/2014/main" id="{426FC3F0-342F-43F2-B105-1D4EDC7BEE88}"/>
              </a:ext>
            </a:extLst>
          </p:cNvPr>
          <p:cNvGrpSpPr/>
          <p:nvPr userDrawn="1"/>
        </p:nvGrpSpPr>
        <p:grpSpPr>
          <a:xfrm>
            <a:off x="0" y="6678360"/>
            <a:ext cx="9144000" cy="88460"/>
            <a:chOff x="135060" y="6381328"/>
            <a:chExt cx="8849966" cy="88460"/>
          </a:xfrm>
        </p:grpSpPr>
        <p:sp>
          <p:nvSpPr>
            <p:cNvPr id="18" name="Скругленный прямоугольник 28">
              <a:extLst>
                <a:ext uri="{FF2B5EF4-FFF2-40B4-BE49-F238E27FC236}">
                  <a16:creationId xmlns:a16="http://schemas.microsoft.com/office/drawing/2014/main" id="{726C0B3E-9571-40F6-A4C3-51E46C0A53BA}"/>
                </a:ext>
              </a:extLst>
            </p:cNvPr>
            <p:cNvSpPr/>
            <p:nvPr userDrawn="1"/>
          </p:nvSpPr>
          <p:spPr>
            <a:xfrm flipV="1">
              <a:off x="135060" y="6411328"/>
              <a:ext cx="8846775" cy="58460"/>
            </a:xfrm>
            <a:prstGeom prst="roundRect">
              <a:avLst/>
            </a:prstGeom>
            <a:solidFill>
              <a:srgbClr val="F3943B"/>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ru-RU"/>
            </a:p>
          </p:txBody>
        </p:sp>
        <p:sp>
          <p:nvSpPr>
            <p:cNvPr id="19" name="Скругленный прямоугольник 19">
              <a:extLst>
                <a:ext uri="{FF2B5EF4-FFF2-40B4-BE49-F238E27FC236}">
                  <a16:creationId xmlns:a16="http://schemas.microsoft.com/office/drawing/2014/main" id="{7B4D9300-0F5D-44B3-8C60-F2BF861D1B59}"/>
                </a:ext>
              </a:extLst>
            </p:cNvPr>
            <p:cNvSpPr/>
            <p:nvPr userDrawn="1"/>
          </p:nvSpPr>
          <p:spPr>
            <a:xfrm flipV="1">
              <a:off x="138251" y="6381328"/>
              <a:ext cx="8846775" cy="18000"/>
            </a:xfrm>
            <a:prstGeom prst="roundRect">
              <a:avLst/>
            </a:prstGeom>
            <a:solidFill>
              <a:srgbClr val="F3943B"/>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ru-RU"/>
            </a:p>
          </p:txBody>
        </p:sp>
      </p:grpSp>
      <p:sp>
        <p:nvSpPr>
          <p:cNvPr id="26" name="Rounded Rectangle 13">
            <a:extLst>
              <a:ext uri="{FF2B5EF4-FFF2-40B4-BE49-F238E27FC236}">
                <a16:creationId xmlns:a16="http://schemas.microsoft.com/office/drawing/2014/main" id="{406E8C6E-6627-41A7-BB22-6E547566467C}"/>
              </a:ext>
            </a:extLst>
          </p:cNvPr>
          <p:cNvSpPr/>
          <p:nvPr userDrawn="1"/>
        </p:nvSpPr>
        <p:spPr>
          <a:xfrm>
            <a:off x="0" y="1"/>
            <a:ext cx="9141162" cy="822419"/>
          </a:xfrm>
          <a:prstGeom prst="roundRect">
            <a:avLst>
              <a:gd name="adj" fmla="val 3362"/>
            </a:avLst>
          </a:prstGeom>
          <a:gradFill>
            <a:gsLst>
              <a:gs pos="100000">
                <a:srgbClr val="F5A540">
                  <a:lumMod val="100000"/>
                </a:srgb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27" name="Group 15">
            <a:extLst>
              <a:ext uri="{FF2B5EF4-FFF2-40B4-BE49-F238E27FC236}">
                <a16:creationId xmlns:a16="http://schemas.microsoft.com/office/drawing/2014/main" id="{6E70F0F8-7BB8-439C-8703-D218B0ABC58D}"/>
              </a:ext>
            </a:extLst>
          </p:cNvPr>
          <p:cNvGrpSpPr>
            <a:grpSpLocks noChangeAspect="1"/>
          </p:cNvGrpSpPr>
          <p:nvPr userDrawn="1"/>
        </p:nvGrpSpPr>
        <p:grpSpPr bwMode="hidden">
          <a:xfrm>
            <a:off x="-362" y="189734"/>
            <a:ext cx="9141524" cy="718986"/>
            <a:chOff x="-3905251" y="4219078"/>
            <a:chExt cx="13027839" cy="1892300"/>
          </a:xfrm>
          <a:scene3d>
            <a:camera prst="orthographicFront">
              <a:rot lat="0" lon="10800000" rev="0"/>
            </a:camera>
            <a:lightRig rig="threePt" dir="t"/>
          </a:scene3d>
        </p:grpSpPr>
        <p:sp>
          <p:nvSpPr>
            <p:cNvPr id="28" name="Freeform 14">
              <a:extLst>
                <a:ext uri="{FF2B5EF4-FFF2-40B4-BE49-F238E27FC236}">
                  <a16:creationId xmlns:a16="http://schemas.microsoft.com/office/drawing/2014/main" id="{2384B0E6-C5BB-4C42-BF2A-88CE358F7268}"/>
                </a:ext>
              </a:extLst>
            </p:cNvPr>
            <p:cNvSpPr>
              <a:spLocks/>
            </p:cNvSpPr>
            <p:nvPr/>
          </p:nvSpPr>
          <p:spPr bwMode="hidden">
            <a:xfrm>
              <a:off x="4800598" y="4421188"/>
              <a:ext cx="4295776" cy="81915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a:sp3d prstMaterial="flat"/>
          </p:spPr>
          <p:txBody>
            <a:bodyPr vert="horz" wrap="square" lIns="91440" tIns="45720" rIns="91440" bIns="45720" numCol="1" anchor="t" anchorCtr="0" compatLnSpc="1">
              <a:prstTxWarp prst="textNoShape">
                <a:avLst/>
              </a:prstTxWarp>
            </a:bodyPr>
            <a:lstStyle/>
            <a:p>
              <a:endParaRPr lang="en-US"/>
            </a:p>
          </p:txBody>
        </p:sp>
        <p:sp>
          <p:nvSpPr>
            <p:cNvPr id="29" name="Freeform 18">
              <a:extLst>
                <a:ext uri="{FF2B5EF4-FFF2-40B4-BE49-F238E27FC236}">
                  <a16:creationId xmlns:a16="http://schemas.microsoft.com/office/drawing/2014/main" id="{485B361C-A463-4C88-8D76-30145EE01924}"/>
                </a:ext>
              </a:extLst>
            </p:cNvPr>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a:sp3d prstMaterial="flat"/>
          </p:spPr>
          <p:txBody>
            <a:bodyPr vert="horz" wrap="square" lIns="91440" tIns="45720" rIns="91440" bIns="45720" numCol="1" anchor="t" anchorCtr="0" compatLnSpc="1">
              <a:prstTxWarp prst="textNoShape">
                <a:avLst/>
              </a:prstTxWarp>
            </a:bodyPr>
            <a:lstStyle/>
            <a:p>
              <a:endParaRPr lang="en-US"/>
            </a:p>
          </p:txBody>
        </p:sp>
        <p:sp>
          <p:nvSpPr>
            <p:cNvPr id="30" name="Freeform 22">
              <a:extLst>
                <a:ext uri="{FF2B5EF4-FFF2-40B4-BE49-F238E27FC236}">
                  <a16:creationId xmlns:a16="http://schemas.microsoft.com/office/drawing/2014/main" id="{DCE61A58-84FD-459D-A123-C19BCAA3B729}"/>
                </a:ext>
              </a:extLst>
            </p:cNvPr>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a:sp3d prstMaterial="flat"/>
          </p:spPr>
          <p:txBody>
            <a:bodyPr vert="horz" wrap="square" lIns="91440" tIns="45720" rIns="91440" bIns="45720" numCol="1" anchor="t" anchorCtr="0" compatLnSpc="1">
              <a:prstTxWarp prst="textNoShape">
                <a:avLst/>
              </a:prstTxWarp>
            </a:bodyPr>
            <a:lstStyle/>
            <a:p>
              <a:endParaRPr lang="en-US"/>
            </a:p>
          </p:txBody>
        </p:sp>
        <p:sp>
          <p:nvSpPr>
            <p:cNvPr id="31" name="Freeform 26">
              <a:extLst>
                <a:ext uri="{FF2B5EF4-FFF2-40B4-BE49-F238E27FC236}">
                  <a16:creationId xmlns:a16="http://schemas.microsoft.com/office/drawing/2014/main" id="{A015E557-3F29-4E5B-BED6-2D1624FF792F}"/>
                </a:ext>
              </a:extLst>
            </p:cNvPr>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a:sp3d prstMaterial="flat"/>
          </p:spPr>
          <p:txBody>
            <a:bodyPr vert="horz" wrap="square" lIns="91440" tIns="45720" rIns="91440" bIns="45720" numCol="1" anchor="t" anchorCtr="0" compatLnSpc="1">
              <a:prstTxWarp prst="textNoShape">
                <a:avLst/>
              </a:prstTxWarp>
            </a:bodyPr>
            <a:lstStyle/>
            <a:p>
              <a:endParaRPr lang="en-US"/>
            </a:p>
          </p:txBody>
        </p:sp>
        <p:sp useBgFill="1">
          <p:nvSpPr>
            <p:cNvPr id="32" name="Freeform 10">
              <a:extLst>
                <a:ext uri="{FF2B5EF4-FFF2-40B4-BE49-F238E27FC236}">
                  <a16:creationId xmlns:a16="http://schemas.microsoft.com/office/drawing/2014/main" id="{30F0D0FF-E0A6-4008-8003-31BE45506936}"/>
                </a:ext>
              </a:extLst>
            </p:cNvPr>
            <p:cNvSpPr>
              <a:spLocks/>
            </p:cNvSpPr>
            <p:nvPr/>
          </p:nvSpPr>
          <p:spPr bwMode="hidden">
            <a:xfrm>
              <a:off x="-3905251" y="421907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a:sp3d prstMaterial="flat"/>
          </p:spPr>
          <p:txBody>
            <a:bodyPr vert="horz" wrap="square" lIns="91440" tIns="45720" rIns="91440" bIns="45720" numCol="1" anchor="t" anchorCtr="0" compatLnSpc="1">
              <a:prstTxWarp prst="textNoShape">
                <a:avLst/>
              </a:prstTxWarp>
            </a:bodyPr>
            <a:lstStyle/>
            <a:p>
              <a:endParaRPr lang="en-US"/>
            </a:p>
          </p:txBody>
        </p:sp>
      </p:grpSp>
      <p:sp>
        <p:nvSpPr>
          <p:cNvPr id="33" name="Прямоугольник 32">
            <a:extLst>
              <a:ext uri="{FF2B5EF4-FFF2-40B4-BE49-F238E27FC236}">
                <a16:creationId xmlns:a16="http://schemas.microsoft.com/office/drawing/2014/main" id="{BFBDDCA0-BFD5-4EED-BBE1-B60E4C19303E}"/>
              </a:ext>
            </a:extLst>
          </p:cNvPr>
          <p:cNvSpPr/>
          <p:nvPr userDrawn="1"/>
        </p:nvSpPr>
        <p:spPr>
          <a:xfrm>
            <a:off x="1132189" y="-51101"/>
            <a:ext cx="7200800" cy="481670"/>
          </a:xfrm>
          <a:prstGeom prst="rect">
            <a:avLst/>
          </a:prstGeom>
          <a:effectLst/>
          <a:scene3d>
            <a:camera prst="orthographicFront"/>
            <a:lightRig rig="threePt" dir="t"/>
          </a:scene3d>
          <a:sp3d>
            <a:contourClr>
              <a:schemeClr val="bg1"/>
            </a:contourClr>
          </a:sp3d>
        </p:spPr>
        <p:txBody>
          <a:bodyPr wrap="square">
            <a:noAutofit/>
          </a:bodyPr>
          <a:lstStyle/>
          <a:p>
            <a:pPr algn="ctr">
              <a:lnSpc>
                <a:spcPct val="115000"/>
              </a:lnSpc>
              <a:spcAft>
                <a:spcPts val="1000"/>
              </a:spcAft>
            </a:pPr>
            <a:r>
              <a:rPr lang="ru-RU" sz="1100" b="0" kern="1100" cap="none" spc="0" baseline="0" dirty="0">
                <a:ln w="10160">
                  <a:noFill/>
                  <a:prstDash val="solid"/>
                </a:ln>
                <a:solidFill>
                  <a:srgbClr val="0070C0"/>
                </a:solidFill>
                <a:effectLst/>
                <a:latin typeface="Arial Black" pitchFamily="34" charset="0"/>
                <a:ea typeface="Calibri"/>
                <a:cs typeface="Times New Roman"/>
              </a:rPr>
              <a:t>Правительство Свердловской области                                                                Министерство социальной политики Свердловской области</a:t>
            </a:r>
          </a:p>
        </p:txBody>
      </p:sp>
      <p:pic>
        <p:nvPicPr>
          <p:cNvPr id="34" name="Picture 2" descr="C:\Users\korkin\Pictures\птичка.png">
            <a:extLst>
              <a:ext uri="{FF2B5EF4-FFF2-40B4-BE49-F238E27FC236}">
                <a16:creationId xmlns:a16="http://schemas.microsoft.com/office/drawing/2014/main" id="{6457C14F-0064-4D21-B38F-4BC71D71BF45}"/>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08520" y="-162389"/>
            <a:ext cx="1312717" cy="114938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20784472"/>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6.xml"/><Relationship Id="rId13" Type="http://schemas.openxmlformats.org/officeDocument/2006/relationships/slideLayout" Target="../slideLayouts/slideLayout21.xml"/><Relationship Id="rId18" Type="http://schemas.openxmlformats.org/officeDocument/2006/relationships/theme" Target="../theme/theme2.xml"/><Relationship Id="rId3" Type="http://schemas.openxmlformats.org/officeDocument/2006/relationships/slideLayout" Target="../slideLayouts/slideLayout11.xml"/><Relationship Id="rId7" Type="http://schemas.openxmlformats.org/officeDocument/2006/relationships/slideLayout" Target="../slideLayouts/slideLayout15.xml"/><Relationship Id="rId12" Type="http://schemas.openxmlformats.org/officeDocument/2006/relationships/slideLayout" Target="../slideLayouts/slideLayout20.xml"/><Relationship Id="rId17" Type="http://schemas.openxmlformats.org/officeDocument/2006/relationships/slideLayout" Target="../slideLayouts/slideLayout25.xml"/><Relationship Id="rId2" Type="http://schemas.openxmlformats.org/officeDocument/2006/relationships/slideLayout" Target="../slideLayouts/slideLayout10.xml"/><Relationship Id="rId16" Type="http://schemas.openxmlformats.org/officeDocument/2006/relationships/slideLayout" Target="../slideLayouts/slideLayout24.xml"/><Relationship Id="rId1" Type="http://schemas.openxmlformats.org/officeDocument/2006/relationships/slideLayout" Target="../slideLayouts/slideLayout9.xml"/><Relationship Id="rId6" Type="http://schemas.openxmlformats.org/officeDocument/2006/relationships/slideLayout" Target="../slideLayouts/slideLayout14.xml"/><Relationship Id="rId11" Type="http://schemas.openxmlformats.org/officeDocument/2006/relationships/slideLayout" Target="../slideLayouts/slideLayout19.xml"/><Relationship Id="rId5" Type="http://schemas.openxmlformats.org/officeDocument/2006/relationships/slideLayout" Target="../slideLayouts/slideLayout13.xml"/><Relationship Id="rId15" Type="http://schemas.openxmlformats.org/officeDocument/2006/relationships/slideLayout" Target="../slideLayouts/slideLayout23.xml"/><Relationship Id="rId10" Type="http://schemas.openxmlformats.org/officeDocument/2006/relationships/slideLayout" Target="../slideLayouts/slideLayout18.xml"/><Relationship Id="rId4" Type="http://schemas.openxmlformats.org/officeDocument/2006/relationships/slideLayout" Target="../slideLayouts/slideLayout12.xml"/><Relationship Id="rId9" Type="http://schemas.openxmlformats.org/officeDocument/2006/relationships/slideLayout" Target="../slideLayouts/slideLayout17.xml"/><Relationship Id="rId14"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72069" y="1700810"/>
            <a:ext cx="7408333" cy="4824535"/>
          </a:xfrm>
          <a:prstGeom prst="rect">
            <a:avLst/>
          </a:prstGeom>
        </p:spPr>
        <p:txBody>
          <a:bodyPr vert="horz" lIns="91440" tIns="45720" rIns="91440" bIns="45720" rtlCol="0">
            <a:normAutofit/>
          </a:bodyPr>
          <a:lstStyle/>
          <a:p>
            <a:pPr lvl="0"/>
            <a:r>
              <a:rPr lang="ru-RU" dirty="0"/>
              <a:t>Образец текста</a:t>
            </a:r>
          </a:p>
          <a:p>
            <a:pPr lvl="1"/>
            <a:r>
              <a:rPr lang="ru-RU" dirty="0"/>
              <a:t>Второй уровень</a:t>
            </a:r>
          </a:p>
          <a:p>
            <a:pPr lvl="2"/>
            <a:r>
              <a:rPr lang="ru-RU" dirty="0"/>
              <a:t>Третий уровень</a:t>
            </a:r>
          </a:p>
          <a:p>
            <a:pPr lvl="3"/>
            <a:r>
              <a:rPr lang="ru-RU" dirty="0"/>
              <a:t>Четвертый уровень</a:t>
            </a:r>
          </a:p>
          <a:p>
            <a:pPr lvl="4"/>
            <a:r>
              <a:rPr lang="ru-RU" dirty="0"/>
              <a:t>Пятый уровень</a:t>
            </a:r>
            <a:endParaRPr lang="en-US" dirty="0"/>
          </a:p>
        </p:txBody>
      </p:sp>
      <p:sp>
        <p:nvSpPr>
          <p:cNvPr id="22" name="Rounded Rectangle 13"/>
          <p:cNvSpPr/>
          <p:nvPr/>
        </p:nvSpPr>
        <p:spPr>
          <a:xfrm>
            <a:off x="0" y="1"/>
            <a:ext cx="9141162" cy="822419"/>
          </a:xfrm>
          <a:prstGeom prst="roundRect">
            <a:avLst>
              <a:gd name="adj" fmla="val 3362"/>
            </a:avLst>
          </a:prstGeom>
          <a:gradFill>
            <a:gsLst>
              <a:gs pos="100000">
                <a:srgbClr val="F5A540">
                  <a:lumMod val="100000"/>
                </a:srgb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23" name="Group 15"/>
          <p:cNvGrpSpPr>
            <a:grpSpLocks noChangeAspect="1"/>
          </p:cNvGrpSpPr>
          <p:nvPr/>
        </p:nvGrpSpPr>
        <p:grpSpPr bwMode="hidden">
          <a:xfrm>
            <a:off x="-362" y="189734"/>
            <a:ext cx="9141524" cy="718986"/>
            <a:chOff x="-3905251" y="4219078"/>
            <a:chExt cx="13027839" cy="1892300"/>
          </a:xfrm>
          <a:scene3d>
            <a:camera prst="orthographicFront">
              <a:rot lat="0" lon="10800000" rev="0"/>
            </a:camera>
            <a:lightRig rig="threePt" dir="t"/>
          </a:scene3d>
        </p:grpSpPr>
        <p:sp>
          <p:nvSpPr>
            <p:cNvPr id="24" name="Freeform 14"/>
            <p:cNvSpPr>
              <a:spLocks/>
            </p:cNvSpPr>
            <p:nvPr/>
          </p:nvSpPr>
          <p:spPr bwMode="hidden">
            <a:xfrm>
              <a:off x="4800598" y="4421188"/>
              <a:ext cx="4295776" cy="81915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a:sp3d prstMaterial="flat"/>
          </p:spPr>
          <p:txBody>
            <a:bodyPr vert="horz" wrap="square" lIns="91440" tIns="45720" rIns="91440" bIns="45720" numCol="1" anchor="t" anchorCtr="0" compatLnSpc="1">
              <a:prstTxWarp prst="textNoShape">
                <a:avLst/>
              </a:prstTxWarp>
            </a:bodyPr>
            <a:lstStyle/>
            <a:p>
              <a:endParaRPr lang="en-US"/>
            </a:p>
          </p:txBody>
        </p:sp>
        <p:sp>
          <p:nvSpPr>
            <p:cNvPr id="25"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a:sp3d prstMaterial="flat"/>
          </p:spPr>
          <p:txBody>
            <a:bodyPr vert="horz" wrap="square" lIns="91440" tIns="45720" rIns="91440" bIns="45720" numCol="1" anchor="t" anchorCtr="0" compatLnSpc="1">
              <a:prstTxWarp prst="textNoShape">
                <a:avLst/>
              </a:prstTxWarp>
            </a:bodyPr>
            <a:lstStyle/>
            <a:p>
              <a:endParaRPr lang="en-US"/>
            </a:p>
          </p:txBody>
        </p:sp>
        <p:sp>
          <p:nvSpPr>
            <p:cNvPr id="26"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a:sp3d prstMaterial="flat"/>
          </p:spPr>
          <p:txBody>
            <a:bodyPr vert="horz" wrap="square" lIns="91440" tIns="45720" rIns="91440" bIns="45720" numCol="1" anchor="t" anchorCtr="0" compatLnSpc="1">
              <a:prstTxWarp prst="textNoShape">
                <a:avLst/>
              </a:prstTxWarp>
            </a:bodyPr>
            <a:lstStyle/>
            <a:p>
              <a:endParaRPr lang="en-US"/>
            </a:p>
          </p:txBody>
        </p:sp>
        <p:sp>
          <p:nvSpPr>
            <p:cNvPr id="27"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a:sp3d prstMaterial="flat"/>
          </p:spPr>
          <p:txBody>
            <a:bodyPr vert="horz" wrap="square" lIns="91440" tIns="45720" rIns="91440" bIns="45720" numCol="1" anchor="t" anchorCtr="0" compatLnSpc="1">
              <a:prstTxWarp prst="textNoShape">
                <a:avLst/>
              </a:prstTxWarp>
            </a:bodyPr>
            <a:lstStyle/>
            <a:p>
              <a:endParaRPr lang="en-US"/>
            </a:p>
          </p:txBody>
        </p:sp>
        <p:sp useBgFill="1">
          <p:nvSpPr>
            <p:cNvPr id="34" name="Freeform 10"/>
            <p:cNvSpPr>
              <a:spLocks/>
            </p:cNvSpPr>
            <p:nvPr/>
          </p:nvSpPr>
          <p:spPr bwMode="hidden">
            <a:xfrm>
              <a:off x="-3905251" y="421907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a:sp3d prstMaterial="flat"/>
          </p:spPr>
          <p:txBody>
            <a:bodyPr vert="horz" wrap="square" lIns="91440" tIns="45720" rIns="91440" bIns="45720" numCol="1" anchor="t" anchorCtr="0" compatLnSpc="1">
              <a:prstTxWarp prst="textNoShape">
                <a:avLst/>
              </a:prstTxWarp>
            </a:bodyPr>
            <a:lstStyle/>
            <a:p>
              <a:endParaRPr lang="en-US"/>
            </a:p>
          </p:txBody>
        </p:sp>
      </p:grpSp>
      <p:sp>
        <p:nvSpPr>
          <p:cNvPr id="43" name="Прямоугольник 42"/>
          <p:cNvSpPr/>
          <p:nvPr/>
        </p:nvSpPr>
        <p:spPr>
          <a:xfrm>
            <a:off x="1132189" y="-51101"/>
            <a:ext cx="7200800" cy="481670"/>
          </a:xfrm>
          <a:prstGeom prst="rect">
            <a:avLst/>
          </a:prstGeom>
          <a:effectLst/>
          <a:scene3d>
            <a:camera prst="orthographicFront"/>
            <a:lightRig rig="threePt" dir="t"/>
          </a:scene3d>
          <a:sp3d>
            <a:contourClr>
              <a:schemeClr val="bg1"/>
            </a:contourClr>
          </a:sp3d>
        </p:spPr>
        <p:txBody>
          <a:bodyPr wrap="square">
            <a:noAutofit/>
          </a:bodyPr>
          <a:lstStyle/>
          <a:p>
            <a:pPr algn="ctr">
              <a:lnSpc>
                <a:spcPct val="115000"/>
              </a:lnSpc>
              <a:spcAft>
                <a:spcPts val="1000"/>
              </a:spcAft>
            </a:pPr>
            <a:r>
              <a:rPr lang="ru-RU" sz="1100" b="0" kern="1100" cap="none" spc="0" baseline="0" dirty="0">
                <a:ln w="10160">
                  <a:noFill/>
                  <a:prstDash val="solid"/>
                </a:ln>
                <a:solidFill>
                  <a:srgbClr val="0070C0"/>
                </a:solidFill>
                <a:effectLst/>
                <a:latin typeface="Arial Black" pitchFamily="34" charset="0"/>
                <a:ea typeface="Calibri"/>
                <a:cs typeface="Times New Roman"/>
              </a:rPr>
              <a:t>Правительство Свердловской области                                                                Министерство социальной политики Свердловской области</a:t>
            </a:r>
          </a:p>
        </p:txBody>
      </p:sp>
      <p:pic>
        <p:nvPicPr>
          <p:cNvPr id="1026" name="Picture 2" descr="C:\Users\korkin\Pictures\птичка.png"/>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08520" y="-162389"/>
            <a:ext cx="1312717" cy="1149383"/>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547837" y="686940"/>
            <a:ext cx="8147985" cy="941861"/>
          </a:xfrm>
          <a:prstGeom prst="rect">
            <a:avLst/>
          </a:prstGeom>
        </p:spPr>
        <p:txBody>
          <a:bodyPr vert="horz" lIns="91440" tIns="45720" rIns="91440" bIns="45720" rtlCol="0" anchor="ctr">
            <a:normAutofit/>
          </a:bodyPr>
          <a:lstStyle/>
          <a:p>
            <a:r>
              <a:rPr lang="ru-RU" dirty="0"/>
              <a:t>Образец заголовка</a:t>
            </a:r>
            <a:endParaRPr lang="en-US" dirty="0"/>
          </a:p>
        </p:txBody>
      </p:sp>
      <p:grpSp>
        <p:nvGrpSpPr>
          <p:cNvPr id="16" name="Группа 15"/>
          <p:cNvGrpSpPr/>
          <p:nvPr/>
        </p:nvGrpSpPr>
        <p:grpSpPr>
          <a:xfrm>
            <a:off x="0" y="6678360"/>
            <a:ext cx="9144000" cy="88460"/>
            <a:chOff x="135060" y="6381328"/>
            <a:chExt cx="8849966" cy="88460"/>
          </a:xfrm>
        </p:grpSpPr>
        <p:sp>
          <p:nvSpPr>
            <p:cNvPr id="17" name="Скругленный прямоугольник 16"/>
            <p:cNvSpPr/>
            <p:nvPr userDrawn="1"/>
          </p:nvSpPr>
          <p:spPr>
            <a:xfrm flipV="1">
              <a:off x="135060" y="6411328"/>
              <a:ext cx="8846775" cy="58460"/>
            </a:xfrm>
            <a:prstGeom prst="roundRect">
              <a:avLst/>
            </a:prstGeom>
            <a:solidFill>
              <a:srgbClr val="F3943B"/>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ru-RU"/>
            </a:p>
          </p:txBody>
        </p:sp>
        <p:sp>
          <p:nvSpPr>
            <p:cNvPr id="18" name="Скругленный прямоугольник 17"/>
            <p:cNvSpPr/>
            <p:nvPr userDrawn="1"/>
          </p:nvSpPr>
          <p:spPr>
            <a:xfrm flipV="1">
              <a:off x="138251" y="6381328"/>
              <a:ext cx="8846775" cy="18000"/>
            </a:xfrm>
            <a:prstGeom prst="roundRect">
              <a:avLst/>
            </a:prstGeom>
            <a:solidFill>
              <a:srgbClr val="F3943B"/>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ru-RU"/>
            </a:p>
          </p:txBody>
        </p:sp>
      </p:grpSp>
    </p:spTree>
  </p:cSld>
  <p:clrMap bg1="lt1" tx1="dk1" bg2="lt2" tx2="dk2" accent1="accent1" accent2="accent2" accent3="accent3" accent4="accent4" accent5="accent5" accent6="accent6" hlink="hlink" folHlink="folHlink"/>
  <p:sldLayoutIdLst>
    <p:sldLayoutId id="2147483671" r:id="rId1"/>
    <p:sldLayoutId id="2147483672" r:id="rId2"/>
    <p:sldLayoutId id="2147483674" r:id="rId3"/>
    <p:sldLayoutId id="2147483675" r:id="rId4"/>
    <p:sldLayoutId id="2147483676" r:id="rId5"/>
    <p:sldLayoutId id="2147483679" r:id="rId6"/>
    <p:sldLayoutId id="2147483680" r:id="rId7"/>
    <p:sldLayoutId id="2147483681" r:id="rId8"/>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14" name="Group 13"/>
          <p:cNvGrpSpPr/>
          <p:nvPr/>
        </p:nvGrpSpPr>
        <p:grpSpPr>
          <a:xfrm>
            <a:off x="0" y="0"/>
            <a:ext cx="2132013" cy="6858001"/>
            <a:chOff x="0" y="0"/>
            <a:chExt cx="2132013" cy="6858001"/>
          </a:xfrm>
        </p:grpSpPr>
        <p:sp>
          <p:nvSpPr>
            <p:cNvPr id="15" name="Freeform 6"/>
            <p:cNvSpPr/>
            <p:nvPr/>
          </p:nvSpPr>
          <p:spPr bwMode="auto">
            <a:xfrm>
              <a:off x="0" y="0"/>
              <a:ext cx="1073150" cy="5291138"/>
            </a:xfrm>
            <a:custGeom>
              <a:avLst/>
              <a:gdLst/>
              <a:ahLst/>
              <a:cxnLst/>
              <a:rect l="0" t="0" r="r" b="b"/>
              <a:pathLst>
                <a:path w="676" h="3333">
                  <a:moveTo>
                    <a:pt x="0" y="3132"/>
                  </a:moveTo>
                  <a:lnTo>
                    <a:pt x="0" y="3312"/>
                  </a:lnTo>
                  <a:lnTo>
                    <a:pt x="126" y="3333"/>
                  </a:lnTo>
                  <a:lnTo>
                    <a:pt x="676" y="0"/>
                  </a:lnTo>
                  <a:lnTo>
                    <a:pt x="514" y="0"/>
                  </a:lnTo>
                  <a:lnTo>
                    <a:pt x="0" y="3132"/>
                  </a:lnTo>
                  <a:close/>
                </a:path>
              </a:pathLst>
            </a:custGeom>
            <a:solidFill>
              <a:schemeClr val="accent1"/>
            </a:solidFill>
            <a:ln>
              <a:noFill/>
            </a:ln>
          </p:spPr>
        </p:sp>
        <p:sp>
          <p:nvSpPr>
            <p:cNvPr id="16" name="Freeform 7"/>
            <p:cNvSpPr/>
            <p:nvPr/>
          </p:nvSpPr>
          <p:spPr bwMode="auto">
            <a:xfrm>
              <a:off x="0" y="0"/>
              <a:ext cx="758825" cy="4624388"/>
            </a:xfrm>
            <a:custGeom>
              <a:avLst/>
              <a:gdLst/>
              <a:ahLst/>
              <a:cxnLst/>
              <a:rect l="0" t="0" r="r" b="b"/>
              <a:pathLst>
                <a:path w="478" h="2913">
                  <a:moveTo>
                    <a:pt x="478" y="0"/>
                  </a:moveTo>
                  <a:lnTo>
                    <a:pt x="318" y="0"/>
                  </a:lnTo>
                  <a:lnTo>
                    <a:pt x="0" y="1938"/>
                  </a:lnTo>
                  <a:lnTo>
                    <a:pt x="0" y="2913"/>
                  </a:lnTo>
                  <a:lnTo>
                    <a:pt x="478" y="0"/>
                  </a:lnTo>
                  <a:close/>
                </a:path>
              </a:pathLst>
            </a:custGeom>
            <a:solidFill>
              <a:schemeClr val="tx1">
                <a:lumMod val="65000"/>
                <a:lumOff val="35000"/>
              </a:schemeClr>
            </a:solidFill>
            <a:ln>
              <a:noFill/>
            </a:ln>
          </p:spPr>
        </p:sp>
        <p:sp>
          <p:nvSpPr>
            <p:cNvPr id="17" name="Freeform 8"/>
            <p:cNvSpPr/>
            <p:nvPr/>
          </p:nvSpPr>
          <p:spPr bwMode="auto">
            <a:xfrm>
              <a:off x="0" y="5662613"/>
              <a:ext cx="906463" cy="1195388"/>
            </a:xfrm>
            <a:custGeom>
              <a:avLst/>
              <a:gdLst/>
              <a:ahLst/>
              <a:cxnLst/>
              <a:rect l="0" t="0" r="r" b="b"/>
              <a:pathLst>
                <a:path w="571" h="753">
                  <a:moveTo>
                    <a:pt x="0" y="0"/>
                  </a:moveTo>
                  <a:lnTo>
                    <a:pt x="0" y="12"/>
                  </a:lnTo>
                  <a:lnTo>
                    <a:pt x="538" y="753"/>
                  </a:lnTo>
                  <a:lnTo>
                    <a:pt x="571" y="753"/>
                  </a:lnTo>
                  <a:lnTo>
                    <a:pt x="0" y="0"/>
                  </a:lnTo>
                  <a:close/>
                </a:path>
              </a:pathLst>
            </a:custGeom>
            <a:solidFill>
              <a:schemeClr val="tx1">
                <a:lumMod val="85000"/>
                <a:lumOff val="15000"/>
              </a:schemeClr>
            </a:solidFill>
            <a:ln>
              <a:noFill/>
            </a:ln>
          </p:spPr>
        </p:sp>
        <p:sp>
          <p:nvSpPr>
            <p:cNvPr id="18" name="Freeform 9"/>
            <p:cNvSpPr/>
            <p:nvPr/>
          </p:nvSpPr>
          <p:spPr bwMode="auto">
            <a:xfrm>
              <a:off x="0" y="5295900"/>
              <a:ext cx="1487488" cy="1562100"/>
            </a:xfrm>
            <a:custGeom>
              <a:avLst/>
              <a:gdLst/>
              <a:ahLst/>
              <a:cxnLst/>
              <a:rect l="0" t="0" r="r" b="b"/>
              <a:pathLst>
                <a:path w="937" h="984">
                  <a:moveTo>
                    <a:pt x="0" y="0"/>
                  </a:moveTo>
                  <a:lnTo>
                    <a:pt x="0" y="3"/>
                  </a:lnTo>
                  <a:lnTo>
                    <a:pt x="901" y="984"/>
                  </a:lnTo>
                  <a:lnTo>
                    <a:pt x="937" y="984"/>
                  </a:lnTo>
                  <a:lnTo>
                    <a:pt x="0" y="0"/>
                  </a:lnTo>
                  <a:close/>
                </a:path>
              </a:pathLst>
            </a:custGeom>
            <a:solidFill>
              <a:schemeClr val="accent1">
                <a:lumMod val="50000"/>
              </a:schemeClr>
            </a:solidFill>
            <a:ln>
              <a:noFill/>
            </a:ln>
          </p:spPr>
        </p:sp>
        <p:sp>
          <p:nvSpPr>
            <p:cNvPr id="19" name="Freeform 10"/>
            <p:cNvSpPr/>
            <p:nvPr/>
          </p:nvSpPr>
          <p:spPr bwMode="auto">
            <a:xfrm>
              <a:off x="0" y="5257800"/>
              <a:ext cx="2132013" cy="1600200"/>
            </a:xfrm>
            <a:custGeom>
              <a:avLst/>
              <a:gdLst/>
              <a:ahLst/>
              <a:cxnLst/>
              <a:rect l="0" t="0" r="r" b="b"/>
              <a:pathLst>
                <a:path w="1343" h="1008">
                  <a:moveTo>
                    <a:pt x="0" y="24"/>
                  </a:moveTo>
                  <a:lnTo>
                    <a:pt x="937" y="1008"/>
                  </a:lnTo>
                  <a:lnTo>
                    <a:pt x="1343" y="1008"/>
                  </a:lnTo>
                  <a:lnTo>
                    <a:pt x="126" y="21"/>
                  </a:lnTo>
                  <a:lnTo>
                    <a:pt x="0" y="0"/>
                  </a:lnTo>
                  <a:lnTo>
                    <a:pt x="0" y="24"/>
                  </a:lnTo>
                  <a:close/>
                </a:path>
              </a:pathLst>
            </a:custGeom>
            <a:solidFill>
              <a:schemeClr val="accent1">
                <a:lumMod val="75000"/>
              </a:schemeClr>
            </a:solidFill>
            <a:ln>
              <a:noFill/>
            </a:ln>
          </p:spPr>
        </p:sp>
        <p:sp>
          <p:nvSpPr>
            <p:cNvPr id="20" name="Freeform 11"/>
            <p:cNvSpPr/>
            <p:nvPr/>
          </p:nvSpPr>
          <p:spPr bwMode="auto">
            <a:xfrm>
              <a:off x="0" y="5357813"/>
              <a:ext cx="1377950" cy="1500188"/>
            </a:xfrm>
            <a:custGeom>
              <a:avLst/>
              <a:gdLst/>
              <a:ahLst/>
              <a:cxnLst/>
              <a:rect l="0" t="0" r="r" b="b"/>
              <a:pathLst>
                <a:path w="868" h="945">
                  <a:moveTo>
                    <a:pt x="0" y="192"/>
                  </a:moveTo>
                  <a:lnTo>
                    <a:pt x="571" y="945"/>
                  </a:lnTo>
                  <a:lnTo>
                    <a:pt x="868" y="945"/>
                  </a:lnTo>
                  <a:lnTo>
                    <a:pt x="0" y="0"/>
                  </a:lnTo>
                  <a:lnTo>
                    <a:pt x="0" y="192"/>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982133" y="457201"/>
            <a:ext cx="7704667" cy="1981200"/>
          </a:xfrm>
          <a:prstGeom prst="rect">
            <a:avLst/>
          </a:prstGeom>
          <a:effectLst/>
        </p:spPr>
        <p:txBody>
          <a:bodyPr vert="horz" lIns="91440" tIns="45720" rIns="91440" bIns="45720" rtlCol="0" anchor="ctr">
            <a:normAutofit/>
          </a:bodyPr>
          <a:lstStyle/>
          <a:p>
            <a:r>
              <a:rPr lang="ru-RU"/>
              <a:t>Образец заголовка</a:t>
            </a:r>
            <a:endParaRPr lang="en-US" dirty="0"/>
          </a:p>
        </p:txBody>
      </p:sp>
      <p:sp>
        <p:nvSpPr>
          <p:cNvPr id="3" name="Text Placeholder 2"/>
          <p:cNvSpPr>
            <a:spLocks noGrp="1"/>
          </p:cNvSpPr>
          <p:nvPr>
            <p:ph type="body" idx="1"/>
          </p:nvPr>
        </p:nvSpPr>
        <p:spPr>
          <a:xfrm>
            <a:off x="982134" y="2667000"/>
            <a:ext cx="7704666" cy="3356995"/>
          </a:xfrm>
          <a:prstGeom prst="rect">
            <a:avLst/>
          </a:prstGeom>
        </p:spPr>
        <p:txBody>
          <a:bodyPr vert="horz" lIns="91440" tIns="45720" rIns="91440" bIns="45720" rtlCol="0" anchor="ct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7358679" y="6116070"/>
            <a:ext cx="857473"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61BEF0D-F0BB-DE4B-95CE-6DB70DBA9567}" type="datetimeFigureOut">
              <a:rPr lang="en-US" dirty="0"/>
              <a:pPr/>
              <a:t>10/20/2021</a:t>
            </a:fld>
            <a:endParaRPr lang="en-US" dirty="0"/>
          </a:p>
        </p:txBody>
      </p:sp>
      <p:sp>
        <p:nvSpPr>
          <p:cNvPr id="5" name="Footer Placeholder 4"/>
          <p:cNvSpPr>
            <a:spLocks noGrp="1"/>
          </p:cNvSpPr>
          <p:nvPr>
            <p:ph type="ftr" sz="quarter" idx="3"/>
          </p:nvPr>
        </p:nvSpPr>
        <p:spPr>
          <a:xfrm>
            <a:off x="1986997" y="6116070"/>
            <a:ext cx="531451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8273317" y="6116070"/>
            <a:ext cx="413483"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57F1E4F-1CFF-5643-939E-217C01CDF565}" type="slidenum">
              <a:rPr lang="en-US" dirty="0"/>
              <a:pPr/>
              <a:t>‹#›</a:t>
            </a:fld>
            <a:endParaRPr lang="en-US" dirty="0"/>
          </a:p>
        </p:txBody>
      </p:sp>
    </p:spTree>
    <p:extLst>
      <p:ext uri="{BB962C8B-B14F-4D97-AF65-F5344CB8AC3E}">
        <p14:creationId xmlns:p14="http://schemas.microsoft.com/office/powerpoint/2010/main" val="369175394"/>
      </p:ext>
    </p:extLst>
  </p:cSld>
  <p:clrMap bg1="lt1" tx1="dk1" bg2="lt2" tx2="dk2" accent1="accent1" accent2="accent2" accent3="accent3" accent4="accent4" accent5="accent5" accent6="accent6" hlink="hlink" folHlink="folHlink"/>
  <p:sldLayoutIdLst>
    <p:sldLayoutId id="2147483771" r:id="rId1"/>
    <p:sldLayoutId id="2147483772" r:id="rId2"/>
    <p:sldLayoutId id="2147483773" r:id="rId3"/>
    <p:sldLayoutId id="2147483774" r:id="rId4"/>
    <p:sldLayoutId id="2147483775" r:id="rId5"/>
    <p:sldLayoutId id="2147483776" r:id="rId6"/>
    <p:sldLayoutId id="2147483777" r:id="rId7"/>
    <p:sldLayoutId id="2147483778" r:id="rId8"/>
    <p:sldLayoutId id="2147483779" r:id="rId9"/>
    <p:sldLayoutId id="2147483780" r:id="rId10"/>
    <p:sldLayoutId id="2147483781" r:id="rId11"/>
    <p:sldLayoutId id="2147483782" r:id="rId12"/>
    <p:sldLayoutId id="2147483783" r:id="rId13"/>
    <p:sldLayoutId id="2147483784" r:id="rId14"/>
    <p:sldLayoutId id="2147483785" r:id="rId15"/>
    <p:sldLayoutId id="2147483786" r:id="rId16"/>
    <p:sldLayoutId id="2147483787"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1"/>
          <p:cNvSpPr txBox="1">
            <a:spLocks/>
          </p:cNvSpPr>
          <p:nvPr/>
        </p:nvSpPr>
        <p:spPr>
          <a:xfrm>
            <a:off x="1259632" y="0"/>
            <a:ext cx="7884368" cy="6858000"/>
          </a:xfrm>
          <a:prstGeom prst="rect">
            <a:avLst/>
          </a:prstGeom>
          <a:noFill/>
        </p:spPr>
        <p:txBody>
          <a:bodyPr vert="horz" lIns="91440" tIns="45720" rIns="91440" bIns="45720" rtlCol="0" anchor="t">
            <a:noAutofit/>
          </a:bodyPr>
          <a:lstStyle>
            <a:lvl1pPr algn="ctr" defTabSz="914400" rtl="0" eaLnBrk="1" latinLnBrk="0" hangingPunct="1">
              <a:spcBef>
                <a:spcPct val="0"/>
              </a:spcBef>
              <a:buNone/>
              <a:defRPr sz="4400" kern="1200" baseline="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endParaRPr lang="ru-RU" sz="3200" b="1" dirty="0">
              <a:solidFill>
                <a:srgbClr val="FF0000"/>
              </a:solidFill>
              <a:effectLst>
                <a:outerShdw blurRad="38100" dist="38100" dir="2700000" algn="tl">
                  <a:srgbClr val="000000">
                    <a:alpha val="43137"/>
                  </a:srgbClr>
                </a:outerShdw>
              </a:effectLst>
            </a:endParaRPr>
          </a:p>
          <a:p>
            <a:endParaRPr lang="ru-RU" sz="3200" b="1" dirty="0">
              <a:solidFill>
                <a:srgbClr val="FF0000"/>
              </a:solidFill>
              <a:effectLst>
                <a:outerShdw blurRad="38100" dist="38100" dir="2700000" algn="tl">
                  <a:srgbClr val="000000">
                    <a:alpha val="43137"/>
                  </a:srgbClr>
                </a:outerShdw>
              </a:effectLst>
            </a:endParaRPr>
          </a:p>
          <a:p>
            <a:endParaRPr lang="ru-RU" sz="3200" b="1" dirty="0">
              <a:solidFill>
                <a:srgbClr val="FF0000"/>
              </a:solidFill>
              <a:effectLst>
                <a:outerShdw blurRad="38100" dist="38100" dir="2700000" algn="tl">
                  <a:srgbClr val="000000">
                    <a:alpha val="43137"/>
                  </a:srgbClr>
                </a:outerShdw>
              </a:effectLst>
            </a:endParaRPr>
          </a:p>
          <a:p>
            <a:r>
              <a:rPr lang="ru-RU" sz="3600" b="1" dirty="0">
                <a:solidFill>
                  <a:schemeClr val="bg2">
                    <a:lumMod val="10000"/>
                  </a:schemeClr>
                </a:solidFill>
                <a:effectLst>
                  <a:outerShdw blurRad="38100" dist="38100" dir="2700000" algn="tl">
                    <a:srgbClr val="000000">
                      <a:alpha val="43137"/>
                    </a:srgbClr>
                  </a:outerShdw>
                </a:effectLst>
              </a:rPr>
              <a:t>Организация антикоррупционной деятельности в подведомственных учреждениях</a:t>
            </a:r>
          </a:p>
          <a:p>
            <a:endParaRPr lang="ru-RU" sz="3600" b="1" dirty="0">
              <a:solidFill>
                <a:schemeClr val="bg2">
                  <a:lumMod val="10000"/>
                </a:schemeClr>
              </a:solidFill>
              <a:effectLst>
                <a:outerShdw blurRad="38100" dist="38100" dir="2700000" algn="tl">
                  <a:srgbClr val="000000">
                    <a:alpha val="43137"/>
                  </a:srgbClr>
                </a:outerShdw>
              </a:effectLst>
            </a:endParaRPr>
          </a:p>
          <a:p>
            <a:endParaRPr lang="ru-RU" sz="3600" b="1" dirty="0">
              <a:solidFill>
                <a:schemeClr val="bg2">
                  <a:lumMod val="10000"/>
                </a:schemeClr>
              </a:solidFill>
              <a:effectLst>
                <a:outerShdw blurRad="38100" dist="38100" dir="2700000" algn="tl">
                  <a:srgbClr val="000000">
                    <a:alpha val="43137"/>
                  </a:srgbClr>
                </a:outerShdw>
              </a:effectLst>
            </a:endParaRPr>
          </a:p>
          <a:p>
            <a:endParaRPr lang="ru-RU" sz="3600" b="1" dirty="0">
              <a:solidFill>
                <a:schemeClr val="bg2">
                  <a:lumMod val="10000"/>
                </a:schemeClr>
              </a:solidFill>
              <a:effectLst>
                <a:outerShdw blurRad="38100" dist="38100" dir="2700000" algn="tl">
                  <a:srgbClr val="000000">
                    <a:alpha val="43137"/>
                  </a:srgbClr>
                </a:outerShdw>
              </a:effectLst>
            </a:endParaRPr>
          </a:p>
          <a:p>
            <a:endParaRPr lang="ru-RU" sz="3200" b="1" dirty="0">
              <a:solidFill>
                <a:srgbClr val="FF0000"/>
              </a:solidFill>
              <a:effectLst>
                <a:outerShdw blurRad="38100" dist="38100" dir="2700000" algn="tl">
                  <a:srgbClr val="000000">
                    <a:alpha val="43137"/>
                  </a:srgbClr>
                </a:outerShdw>
              </a:effectLst>
            </a:endParaRPr>
          </a:p>
          <a:p>
            <a:pPr algn="r"/>
            <a:endParaRPr lang="ru-RU" sz="1600" b="1" dirty="0">
              <a:solidFill>
                <a:srgbClr val="FF0000"/>
              </a:solidFill>
              <a:effectLst>
                <a:outerShdw blurRad="38100" dist="38100" dir="2700000" algn="tl">
                  <a:srgbClr val="000000">
                    <a:alpha val="43137"/>
                  </a:srgbClr>
                </a:outerShdw>
              </a:effectLst>
            </a:endParaRPr>
          </a:p>
          <a:p>
            <a:pPr algn="r"/>
            <a:r>
              <a:rPr lang="ru-RU" sz="1600" b="1" dirty="0">
                <a:solidFill>
                  <a:schemeClr val="tx1">
                    <a:lumMod val="75000"/>
                    <a:lumOff val="25000"/>
                  </a:schemeClr>
                </a:solidFill>
                <a:effectLst>
                  <a:outerShdw blurRad="38100" dist="38100" dir="2700000" algn="tl">
                    <a:srgbClr val="000000">
                      <a:alpha val="43137"/>
                    </a:srgbClr>
                  </a:outerShdw>
                </a:effectLst>
              </a:rPr>
              <a:t>Управление по реализации единой государственной </a:t>
            </a:r>
          </a:p>
          <a:p>
            <a:pPr algn="r"/>
            <a:r>
              <a:rPr lang="ru-RU" sz="1600" b="1" dirty="0">
                <a:solidFill>
                  <a:schemeClr val="tx1">
                    <a:lumMod val="75000"/>
                    <a:lumOff val="25000"/>
                  </a:schemeClr>
                </a:solidFill>
                <a:effectLst>
                  <a:outerShdw blurRad="38100" dist="38100" dir="2700000" algn="tl">
                    <a:srgbClr val="000000">
                      <a:alpha val="43137"/>
                    </a:srgbClr>
                  </a:outerShdw>
                </a:effectLst>
              </a:rPr>
              <a:t>политики в области противодействия коррупции, </a:t>
            </a:r>
          </a:p>
          <a:p>
            <a:pPr algn="r"/>
            <a:r>
              <a:rPr lang="ru-RU" sz="1600" b="1" dirty="0">
                <a:solidFill>
                  <a:schemeClr val="tx1">
                    <a:lumMod val="75000"/>
                    <a:lumOff val="25000"/>
                  </a:schemeClr>
                </a:solidFill>
                <a:effectLst>
                  <a:outerShdw blurRad="38100" dist="38100" dir="2700000" algn="tl">
                    <a:srgbClr val="000000">
                      <a:alpha val="43137"/>
                    </a:srgbClr>
                  </a:outerShdw>
                </a:effectLst>
              </a:rPr>
              <a:t>профилактики коррупционных и иных</a:t>
            </a:r>
          </a:p>
          <a:p>
            <a:pPr algn="r"/>
            <a:r>
              <a:rPr lang="ru-RU" sz="1600" b="1" dirty="0">
                <a:solidFill>
                  <a:schemeClr val="tx1">
                    <a:lumMod val="75000"/>
                    <a:lumOff val="25000"/>
                  </a:schemeClr>
                </a:solidFill>
                <a:effectLst>
                  <a:outerShdw blurRad="38100" dist="38100" dir="2700000" algn="tl">
                    <a:srgbClr val="000000">
                      <a:alpha val="43137"/>
                    </a:srgbClr>
                  </a:outerShdw>
                </a:effectLst>
              </a:rPr>
              <a:t>правонарушений администрации </a:t>
            </a:r>
          </a:p>
          <a:p>
            <a:pPr algn="r"/>
            <a:r>
              <a:rPr lang="ru-RU" sz="1600" b="1" dirty="0">
                <a:solidFill>
                  <a:schemeClr val="tx1">
                    <a:lumMod val="75000"/>
                    <a:lumOff val="25000"/>
                  </a:schemeClr>
                </a:solidFill>
                <a:effectLst>
                  <a:outerShdw blurRad="38100" dist="38100" dir="2700000" algn="tl">
                    <a:srgbClr val="000000">
                      <a:alpha val="43137"/>
                    </a:srgbClr>
                  </a:outerShdw>
                </a:effectLst>
              </a:rPr>
              <a:t>Губернатора Ульяновской области</a:t>
            </a:r>
          </a:p>
          <a:p>
            <a:r>
              <a:rPr lang="ru-RU" sz="3200" dirty="0">
                <a:solidFill>
                  <a:srgbClr val="FF0000"/>
                </a:solidFill>
                <a:effectLst>
                  <a:outerShdw blurRad="38100" dist="38100" dir="2700000" algn="tl">
                    <a:srgbClr val="000000">
                      <a:alpha val="43137"/>
                    </a:srgbClr>
                  </a:outerShdw>
                </a:effectLst>
              </a:rPr>
              <a:t> </a:t>
            </a:r>
          </a:p>
        </p:txBody>
      </p:sp>
    </p:spTree>
    <p:extLst>
      <p:ext uri="{BB962C8B-B14F-4D97-AF65-F5344CB8AC3E}">
        <p14:creationId xmlns:p14="http://schemas.microsoft.com/office/powerpoint/2010/main" val="34723904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 y="0"/>
            <a:ext cx="9144000" cy="836712"/>
          </a:xfrm>
          <a:noFill/>
        </p:spPr>
        <p:style>
          <a:lnRef idx="1">
            <a:schemeClr val="accent5"/>
          </a:lnRef>
          <a:fillRef idx="2">
            <a:schemeClr val="accent5"/>
          </a:fillRef>
          <a:effectRef idx="1">
            <a:schemeClr val="accent5"/>
          </a:effectRef>
          <a:fontRef idx="minor">
            <a:schemeClr val="dk1"/>
          </a:fontRef>
        </p:style>
        <p:txBody>
          <a:bodyPr>
            <a:normAutofit/>
          </a:bodyPr>
          <a:lstStyle/>
          <a:p>
            <a:r>
              <a:rPr lang="ru-RU" sz="1800" b="1" i="0" u="none" strike="noStrike" baseline="0" dirty="0">
                <a:solidFill>
                  <a:srgbClr val="000000"/>
                </a:solidFill>
                <a:latin typeface="Arial" panose="020B0604020202020204" pitchFamily="34" charset="0"/>
              </a:rPr>
              <a:t>Предлагаемый алгоритм действий</a:t>
            </a:r>
            <a:br>
              <a:rPr lang="ru-RU" sz="1800" b="0" i="0" u="none" strike="noStrike" baseline="0" dirty="0">
                <a:solidFill>
                  <a:srgbClr val="000000"/>
                </a:solidFill>
                <a:latin typeface="Arial" panose="020B0604020202020204" pitchFamily="34" charset="0"/>
              </a:rPr>
            </a:br>
            <a:r>
              <a:rPr lang="ru-RU" sz="1800" b="1" i="0" u="none" strike="noStrike" baseline="0" dirty="0">
                <a:solidFill>
                  <a:srgbClr val="000000"/>
                </a:solidFill>
                <a:latin typeface="Arial" panose="020B0604020202020204" pitchFamily="34" charset="0"/>
              </a:rPr>
              <a:t>по организации работы в государственных учреждениях</a:t>
            </a:r>
            <a:endParaRPr lang="ru-RU" sz="2000" dirty="0">
              <a:solidFill>
                <a:schemeClr val="tx1"/>
              </a:solidFill>
              <a:effectLst>
                <a:outerShdw blurRad="38100" dist="38100" dir="2700000" algn="tl">
                  <a:srgbClr val="000000">
                    <a:alpha val="43137"/>
                  </a:srgbClr>
                </a:outerShdw>
              </a:effectLst>
            </a:endParaRPr>
          </a:p>
        </p:txBody>
      </p:sp>
      <p:sp>
        <p:nvSpPr>
          <p:cNvPr id="3" name="Прямоугольник 2"/>
          <p:cNvSpPr/>
          <p:nvPr/>
        </p:nvSpPr>
        <p:spPr>
          <a:xfrm>
            <a:off x="971600" y="908720"/>
            <a:ext cx="7992888" cy="5832647"/>
          </a:xfrm>
          <a:prstGeom prst="rect">
            <a:avLst/>
          </a:prstGeom>
          <a:noFill/>
          <a:ln>
            <a:solidFill>
              <a:srgbClr val="00B050"/>
            </a:solidFill>
          </a:ln>
          <a:scene3d>
            <a:camera prst="orthographicFront"/>
            <a:lightRig rig="threePt" dir="t"/>
          </a:scene3d>
          <a:sp3d>
            <a:bevelT prst="slop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ru-RU" sz="1700" b="1" dirty="0">
                <a:solidFill>
                  <a:schemeClr val="tx1"/>
                </a:solidFill>
                <a:latin typeface="Arial" panose="020B0604020202020204" pitchFamily="34" charset="0"/>
                <a:cs typeface="Arial" panose="020B0604020202020204" pitchFamily="34" charset="0"/>
              </a:rPr>
              <a:t>Издать локальные акты</a:t>
            </a:r>
          </a:p>
          <a:p>
            <a:endParaRPr lang="ru-RU" sz="1700" dirty="0">
              <a:solidFill>
                <a:schemeClr val="tx1"/>
              </a:solidFill>
              <a:latin typeface="Arial" panose="020B0604020202020204" pitchFamily="34" charset="0"/>
              <a:cs typeface="Arial" panose="020B0604020202020204" pitchFamily="34" charset="0"/>
            </a:endParaRPr>
          </a:p>
          <a:p>
            <a:r>
              <a:rPr lang="ru-RU" sz="1700" b="1" dirty="0">
                <a:solidFill>
                  <a:schemeClr val="tx1"/>
                </a:solidFill>
                <a:latin typeface="Arial" panose="020B0604020202020204" pitchFamily="34" charset="0"/>
                <a:cs typeface="Arial" panose="020B0604020202020204" pitchFamily="34" charset="0"/>
              </a:rPr>
              <a:t>«Положение об антикоррупционной политике».</a:t>
            </a:r>
            <a:endParaRPr lang="ru-RU" sz="1700" dirty="0">
              <a:solidFill>
                <a:schemeClr val="tx1"/>
              </a:solidFill>
              <a:latin typeface="Arial" panose="020B0604020202020204" pitchFamily="34" charset="0"/>
              <a:cs typeface="Arial" panose="020B0604020202020204" pitchFamily="34" charset="0"/>
            </a:endParaRPr>
          </a:p>
          <a:p>
            <a:r>
              <a:rPr lang="ru-RU" sz="1700" b="1" dirty="0">
                <a:solidFill>
                  <a:schemeClr val="tx1"/>
                </a:solidFill>
                <a:latin typeface="Arial" panose="020B0604020202020204" pitchFamily="34" charset="0"/>
                <a:cs typeface="Arial" panose="020B0604020202020204" pitchFamily="34" charset="0"/>
              </a:rPr>
              <a:t>АНТИКОРРУПЦИОННАЯ ПОЛИТИКА -</a:t>
            </a:r>
            <a:endParaRPr lang="ru-RU" sz="1700" dirty="0">
              <a:solidFill>
                <a:schemeClr val="tx1"/>
              </a:solidFill>
              <a:latin typeface="Arial" panose="020B0604020202020204" pitchFamily="34" charset="0"/>
              <a:cs typeface="Arial" panose="020B0604020202020204" pitchFamily="34" charset="0"/>
            </a:endParaRPr>
          </a:p>
          <a:p>
            <a:pPr algn="just"/>
            <a:r>
              <a:rPr lang="ru-RU" sz="1700" dirty="0">
                <a:solidFill>
                  <a:schemeClr val="tx1"/>
                </a:solidFill>
                <a:latin typeface="Arial" panose="020B0604020202020204" pitchFamily="34" charset="0"/>
                <a:cs typeface="Arial" panose="020B0604020202020204" pitchFamily="34" charset="0"/>
              </a:rPr>
              <a:t>комплекс взаимосвязанных принципов, процедур и конкретных мероприятий, направленных на профилактику и пресечение коррупционных правонарушений в деятельности организации.</a:t>
            </a:r>
          </a:p>
          <a:p>
            <a:endParaRPr lang="ru-RU" sz="1700"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r>
              <a:rPr lang="ru-RU" sz="1700" b="1" dirty="0">
                <a:solidFill>
                  <a:schemeClr val="tx1"/>
                </a:solidFill>
                <a:latin typeface="Arial" panose="020B0604020202020204" pitchFamily="34" charset="0"/>
                <a:cs typeface="Arial" panose="020B0604020202020204" pitchFamily="34" charset="0"/>
              </a:rPr>
              <a:t>План мероприятий по противодействию коррупции</a:t>
            </a:r>
          </a:p>
          <a:p>
            <a:endParaRPr lang="ru-RU" sz="1700" dirty="0">
              <a:solidFill>
                <a:schemeClr val="tx1"/>
              </a:solidFill>
              <a:latin typeface="Arial" panose="020B0604020202020204" pitchFamily="34" charset="0"/>
              <a:cs typeface="Arial" panose="020B0604020202020204" pitchFamily="34" charset="0"/>
            </a:endParaRPr>
          </a:p>
          <a:p>
            <a:pPr algn="just"/>
            <a:r>
              <a:rPr lang="ru-RU" sz="1700" dirty="0">
                <a:solidFill>
                  <a:schemeClr val="tx1"/>
                </a:solidFill>
                <a:latin typeface="Arial" panose="020B0604020202020204" pitchFamily="34" charset="0"/>
                <a:cs typeface="Arial" panose="020B0604020202020204" pitchFamily="34" charset="0"/>
              </a:rPr>
              <a:t>План утверждается руководителем организации, также как и отчет о его исполнении. При необходимости в план вносятся корректировки. Руководитель же отвечает за контроль за реализацией плана (как правило)</a:t>
            </a:r>
          </a:p>
          <a:p>
            <a:pPr algn="just"/>
            <a:r>
              <a:rPr lang="ru-RU" sz="1700" dirty="0">
                <a:solidFill>
                  <a:schemeClr val="tx1"/>
                </a:solidFill>
                <a:latin typeface="Arial" panose="020B0604020202020204" pitchFamily="34" charset="0"/>
                <a:cs typeface="Arial" panose="020B0604020202020204" pitchFamily="34" charset="0"/>
              </a:rPr>
              <a:t>Документом, в котором отражаются результаты мониторинга и контроля реализации плана мероприятий по противодействию коррупции, является отчет о реализации плана мероприятий по противодействию коррупции, который составляется ежеквартально.</a:t>
            </a:r>
            <a:endParaRPr lang="ru-RU" sz="1700"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endParaRPr lang="ru-RU" sz="2700"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591803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3999" cy="764704"/>
          </a:xfrm>
          <a:noFill/>
        </p:spPr>
        <p:style>
          <a:lnRef idx="1">
            <a:schemeClr val="accent5"/>
          </a:lnRef>
          <a:fillRef idx="2">
            <a:schemeClr val="accent5"/>
          </a:fillRef>
          <a:effectRef idx="1">
            <a:schemeClr val="accent5"/>
          </a:effectRef>
          <a:fontRef idx="minor">
            <a:schemeClr val="dk1"/>
          </a:fontRef>
        </p:style>
        <p:txBody>
          <a:bodyPr>
            <a:normAutofit/>
          </a:bodyPr>
          <a:lstStyle/>
          <a:p>
            <a:r>
              <a:rPr lang="ru-RU" sz="1800" b="1" i="0" u="none" strike="noStrike" baseline="0" dirty="0">
                <a:solidFill>
                  <a:srgbClr val="000000"/>
                </a:solidFill>
                <a:latin typeface="Arial" panose="020B0604020202020204" pitchFamily="34" charset="0"/>
              </a:rPr>
              <a:t>Предлагаемый алгоритм действий</a:t>
            </a:r>
            <a:br>
              <a:rPr lang="ru-RU" sz="1800" b="0" i="0" u="none" strike="noStrike" baseline="0" dirty="0">
                <a:solidFill>
                  <a:srgbClr val="000000"/>
                </a:solidFill>
                <a:latin typeface="Arial" panose="020B0604020202020204" pitchFamily="34" charset="0"/>
              </a:rPr>
            </a:br>
            <a:r>
              <a:rPr lang="ru-RU" sz="1800" b="1" i="0" u="none" strike="noStrike" baseline="0" dirty="0">
                <a:solidFill>
                  <a:srgbClr val="000000"/>
                </a:solidFill>
                <a:latin typeface="Arial" panose="020B0604020202020204" pitchFamily="34" charset="0"/>
              </a:rPr>
              <a:t>по организации работы в государственных учреждениях</a:t>
            </a:r>
            <a:endParaRPr lang="ru-RU" sz="2000" dirty="0">
              <a:solidFill>
                <a:schemeClr val="tx1"/>
              </a:solidFill>
              <a:effectLst>
                <a:outerShdw blurRad="38100" dist="38100" dir="2700000" algn="tl">
                  <a:srgbClr val="000000">
                    <a:alpha val="43137"/>
                  </a:srgbClr>
                </a:outerShdw>
              </a:effectLst>
            </a:endParaRPr>
          </a:p>
        </p:txBody>
      </p:sp>
      <p:sp>
        <p:nvSpPr>
          <p:cNvPr id="3" name="Прямоугольник 2"/>
          <p:cNvSpPr/>
          <p:nvPr/>
        </p:nvSpPr>
        <p:spPr>
          <a:xfrm>
            <a:off x="1187625" y="836712"/>
            <a:ext cx="7776864" cy="6021287"/>
          </a:xfrm>
          <a:prstGeom prst="rect">
            <a:avLst/>
          </a:prstGeom>
          <a:noFill/>
          <a:ln>
            <a:solidFill>
              <a:srgbClr val="00B050"/>
            </a:solidFill>
          </a:ln>
          <a:scene3d>
            <a:camera prst="orthographicFront"/>
            <a:lightRig rig="threePt" dir="t"/>
          </a:scene3d>
          <a:sp3d>
            <a:bevelT prst="slop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b="1" dirty="0">
                <a:solidFill>
                  <a:schemeClr val="tx1"/>
                </a:solidFill>
                <a:latin typeface="Arial" panose="020B0604020202020204" pitchFamily="34" charset="0"/>
                <a:cs typeface="Arial" panose="020B0604020202020204" pitchFamily="34" charset="0"/>
              </a:rPr>
              <a:t>Основными задачами мониторинга и контроля реализации плана по противодействию коррупции являются:</a:t>
            </a:r>
          </a:p>
          <a:p>
            <a:pPr algn="just"/>
            <a:endParaRPr lang="ru-RU" dirty="0">
              <a:solidFill>
                <a:schemeClr val="tx1"/>
              </a:solidFill>
              <a:latin typeface="Arial" panose="020B0604020202020204" pitchFamily="34" charset="0"/>
              <a:cs typeface="Arial" panose="020B0604020202020204" pitchFamily="34" charset="0"/>
            </a:endParaRPr>
          </a:p>
          <a:p>
            <a:r>
              <a:rPr lang="ru-RU" dirty="0">
                <a:solidFill>
                  <a:schemeClr val="tx1"/>
                </a:solidFill>
                <a:latin typeface="Arial" panose="020B0604020202020204" pitchFamily="34" charset="0"/>
                <a:cs typeface="Arial" panose="020B0604020202020204" pitchFamily="34" charset="0"/>
              </a:rPr>
              <a:t>•сбор, систематизация и обобщение информации;</a:t>
            </a:r>
          </a:p>
          <a:p>
            <a:endParaRPr lang="ru-RU" dirty="0">
              <a:solidFill>
                <a:schemeClr val="tx1"/>
              </a:solidFill>
              <a:latin typeface="Arial" panose="020B0604020202020204" pitchFamily="34" charset="0"/>
              <a:cs typeface="Arial" panose="020B0604020202020204" pitchFamily="34" charset="0"/>
            </a:endParaRPr>
          </a:p>
          <a:p>
            <a:r>
              <a:rPr lang="ru-RU" dirty="0">
                <a:solidFill>
                  <a:schemeClr val="tx1"/>
                </a:solidFill>
                <a:latin typeface="Arial" panose="020B0604020202020204" pitchFamily="34" charset="0"/>
                <a:cs typeface="Arial" panose="020B0604020202020204" pitchFamily="34" charset="0"/>
              </a:rPr>
              <a:t>•оценка степени достижения запланированных показателей;</a:t>
            </a:r>
          </a:p>
          <a:p>
            <a:endParaRPr lang="ru-RU" dirty="0">
              <a:solidFill>
                <a:schemeClr val="tx1"/>
              </a:solidFill>
              <a:latin typeface="Arial" panose="020B0604020202020204" pitchFamily="34" charset="0"/>
              <a:cs typeface="Arial" panose="020B0604020202020204" pitchFamily="34" charset="0"/>
            </a:endParaRPr>
          </a:p>
          <a:p>
            <a:pPr algn="just"/>
            <a:r>
              <a:rPr lang="ru-RU" dirty="0">
                <a:solidFill>
                  <a:schemeClr val="tx1"/>
                </a:solidFill>
                <a:latin typeface="Arial" panose="020B0604020202020204" pitchFamily="34" charset="0"/>
                <a:cs typeface="Arial" panose="020B0604020202020204" pitchFamily="34" charset="0"/>
              </a:rPr>
              <a:t>• оценка результативности и эффективности мероприятий плана противодействия коррупции;</a:t>
            </a:r>
          </a:p>
          <a:p>
            <a:pPr algn="just"/>
            <a:endParaRPr lang="ru-RU" dirty="0">
              <a:solidFill>
                <a:schemeClr val="tx1"/>
              </a:solidFill>
              <a:latin typeface="Arial" panose="020B0604020202020204" pitchFamily="34" charset="0"/>
              <a:cs typeface="Arial" panose="020B0604020202020204" pitchFamily="34" charset="0"/>
            </a:endParaRPr>
          </a:p>
          <a:p>
            <a:pPr algn="just"/>
            <a:r>
              <a:rPr lang="ru-RU" dirty="0">
                <a:solidFill>
                  <a:schemeClr val="tx1"/>
                </a:solidFill>
                <a:latin typeface="Arial" panose="020B0604020202020204" pitchFamily="34" charset="0"/>
                <a:cs typeface="Arial" panose="020B0604020202020204" pitchFamily="34" charset="0"/>
              </a:rPr>
              <a:t>• оценка влияния внутренних и внешних условий на плановые и фактические уровни достижения запланированных показателей;</a:t>
            </a:r>
          </a:p>
          <a:p>
            <a:pPr algn="just"/>
            <a:endParaRPr lang="ru-RU" dirty="0">
              <a:solidFill>
                <a:schemeClr val="tx1"/>
              </a:solidFill>
              <a:latin typeface="Arial" panose="020B0604020202020204" pitchFamily="34" charset="0"/>
              <a:cs typeface="Arial" panose="020B0604020202020204" pitchFamily="34" charset="0"/>
            </a:endParaRPr>
          </a:p>
          <a:p>
            <a:pPr algn="just"/>
            <a:r>
              <a:rPr lang="ru-RU" dirty="0">
                <a:solidFill>
                  <a:schemeClr val="tx1"/>
                </a:solidFill>
                <a:latin typeface="Arial" panose="020B0604020202020204" pitchFamily="34" charset="0"/>
                <a:cs typeface="Arial" panose="020B0604020202020204" pitchFamily="34" charset="0"/>
              </a:rPr>
              <a:t>• оценка соответствия плановых и фактических сроков, результатов реализации плана мероприятий и ресурсов, необходимых для их реализации;</a:t>
            </a:r>
          </a:p>
          <a:p>
            <a:pPr algn="just"/>
            <a:endParaRPr lang="ru-RU" dirty="0">
              <a:solidFill>
                <a:schemeClr val="tx1"/>
              </a:solidFill>
              <a:latin typeface="Arial" panose="020B0604020202020204" pitchFamily="34" charset="0"/>
              <a:cs typeface="Arial" panose="020B0604020202020204" pitchFamily="34" charset="0"/>
            </a:endParaRPr>
          </a:p>
          <a:p>
            <a:pPr algn="just"/>
            <a:r>
              <a:rPr lang="ru-RU" dirty="0">
                <a:solidFill>
                  <a:schemeClr val="tx1"/>
                </a:solidFill>
                <a:latin typeface="Arial" panose="020B0604020202020204" pitchFamily="34" charset="0"/>
                <a:cs typeface="Arial" panose="020B0604020202020204" pitchFamily="34" charset="0"/>
              </a:rPr>
              <a:t>• разработка предложений по повышению эффективности функционирования системы противодействия коррупции.</a:t>
            </a:r>
            <a:endParaRPr lang="ru-RU" sz="2700"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232261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3999" cy="836712"/>
          </a:xfrm>
          <a:noFill/>
        </p:spPr>
        <p:style>
          <a:lnRef idx="1">
            <a:schemeClr val="accent5"/>
          </a:lnRef>
          <a:fillRef idx="2">
            <a:schemeClr val="accent5"/>
          </a:fillRef>
          <a:effectRef idx="1">
            <a:schemeClr val="accent5"/>
          </a:effectRef>
          <a:fontRef idx="minor">
            <a:schemeClr val="dk1"/>
          </a:fontRef>
        </p:style>
        <p:txBody>
          <a:bodyPr>
            <a:normAutofit/>
          </a:bodyPr>
          <a:lstStyle/>
          <a:p>
            <a:r>
              <a:rPr lang="ru-RU" sz="1800" b="1" i="0" u="none" strike="noStrike" baseline="0" dirty="0">
                <a:solidFill>
                  <a:srgbClr val="000000"/>
                </a:solidFill>
                <a:latin typeface="Arial" panose="020B0604020202020204" pitchFamily="34" charset="0"/>
              </a:rPr>
              <a:t>Предлагаемый алгоритм действий</a:t>
            </a:r>
            <a:br>
              <a:rPr lang="ru-RU" sz="1800" b="0" i="0" u="none" strike="noStrike" baseline="0" dirty="0">
                <a:solidFill>
                  <a:srgbClr val="000000"/>
                </a:solidFill>
                <a:latin typeface="Arial" panose="020B0604020202020204" pitchFamily="34" charset="0"/>
              </a:rPr>
            </a:br>
            <a:r>
              <a:rPr lang="ru-RU" sz="1800" b="1" i="0" u="none" strike="noStrike" baseline="0" dirty="0">
                <a:solidFill>
                  <a:srgbClr val="000000"/>
                </a:solidFill>
                <a:latin typeface="Arial" panose="020B0604020202020204" pitchFamily="34" charset="0"/>
              </a:rPr>
              <a:t>по организации работы в государственных учреждениях</a:t>
            </a:r>
            <a:endParaRPr lang="ru-RU" sz="2000" dirty="0">
              <a:solidFill>
                <a:schemeClr val="tx1"/>
              </a:solidFill>
              <a:effectLst>
                <a:outerShdw blurRad="38100" dist="38100" dir="2700000" algn="tl">
                  <a:srgbClr val="000000">
                    <a:alpha val="43137"/>
                  </a:srgbClr>
                </a:outerShdw>
              </a:effectLst>
            </a:endParaRPr>
          </a:p>
        </p:txBody>
      </p:sp>
      <p:sp>
        <p:nvSpPr>
          <p:cNvPr id="3" name="Прямоугольник 2"/>
          <p:cNvSpPr/>
          <p:nvPr/>
        </p:nvSpPr>
        <p:spPr>
          <a:xfrm>
            <a:off x="1475657" y="836712"/>
            <a:ext cx="7560840" cy="6021287"/>
          </a:xfrm>
          <a:prstGeom prst="rect">
            <a:avLst/>
          </a:prstGeom>
          <a:noFill/>
          <a:ln>
            <a:solidFill>
              <a:srgbClr val="00B050"/>
            </a:solidFill>
          </a:ln>
          <a:scene3d>
            <a:camera prst="orthographicFront"/>
            <a:lightRig rig="threePt" dir="t"/>
          </a:scene3d>
          <a:sp3d>
            <a:bevelT prst="slop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ru-RU" b="1" dirty="0">
                <a:solidFill>
                  <a:schemeClr val="tx1"/>
                </a:solidFill>
                <a:latin typeface="Arial" panose="020B0604020202020204" pitchFamily="34" charset="0"/>
                <a:cs typeface="Arial" panose="020B0604020202020204" pitchFamily="34" charset="0"/>
              </a:rPr>
              <a:t>Положение о комиссии по противодействию коррупции</a:t>
            </a:r>
          </a:p>
          <a:p>
            <a:pPr algn="just"/>
            <a:endParaRPr lang="ru-RU" dirty="0">
              <a:solidFill>
                <a:schemeClr val="tx1"/>
              </a:solidFill>
              <a:latin typeface="Arial" panose="020B0604020202020204" pitchFamily="34" charset="0"/>
              <a:cs typeface="Arial" panose="020B0604020202020204" pitchFamily="34" charset="0"/>
            </a:endParaRPr>
          </a:p>
          <a:p>
            <a:pPr algn="just"/>
            <a:r>
              <a:rPr lang="ru-RU" dirty="0">
                <a:solidFill>
                  <a:schemeClr val="tx1"/>
                </a:solidFill>
                <a:latin typeface="Arial" panose="020B0604020202020204" pitchFamily="34" charset="0"/>
                <a:cs typeface="Arial" panose="020B0604020202020204" pitchFamily="34" charset="0"/>
              </a:rPr>
              <a:t>Комиссия образовывается в целях:</a:t>
            </a:r>
          </a:p>
          <a:p>
            <a:pPr algn="just"/>
            <a:r>
              <a:rPr lang="ru-RU" dirty="0">
                <a:solidFill>
                  <a:schemeClr val="tx1"/>
                </a:solidFill>
                <a:latin typeface="Arial" panose="020B0604020202020204" pitchFamily="34" charset="0"/>
                <a:cs typeface="Arial" panose="020B0604020202020204" pitchFamily="34" charset="0"/>
              </a:rPr>
              <a:t>• выявления причин и условий, способствующих возникновению и распространению коррупции;</a:t>
            </a:r>
          </a:p>
          <a:p>
            <a:pPr algn="just"/>
            <a:r>
              <a:rPr lang="ru-RU" dirty="0">
                <a:solidFill>
                  <a:schemeClr val="tx1"/>
                </a:solidFill>
                <a:latin typeface="Arial" panose="020B0604020202020204" pitchFamily="34" charset="0"/>
                <a:cs typeface="Arial" panose="020B0604020202020204" pitchFamily="34" charset="0"/>
              </a:rPr>
              <a:t>• выработки и реализации системы мер, направленных на предупреждение и ликвидацию условий, порождающих, провоцирующих и поддерживающих коррупцию во всех ее проявлениях;</a:t>
            </a:r>
          </a:p>
          <a:p>
            <a:pPr algn="just"/>
            <a:r>
              <a:rPr lang="ru-RU" dirty="0">
                <a:solidFill>
                  <a:schemeClr val="tx1"/>
                </a:solidFill>
                <a:latin typeface="Arial" panose="020B0604020202020204" pitchFamily="34" charset="0"/>
                <a:cs typeface="Arial" panose="020B0604020202020204" pitchFamily="34" charset="0"/>
              </a:rPr>
              <a:t>• недопущения в организации возникновения причин и условий, порождающих коррупцию;</a:t>
            </a:r>
          </a:p>
          <a:p>
            <a:pPr algn="just"/>
            <a:r>
              <a:rPr lang="ru-RU" dirty="0">
                <a:solidFill>
                  <a:schemeClr val="tx1"/>
                </a:solidFill>
                <a:latin typeface="Arial" panose="020B0604020202020204" pitchFamily="34" charset="0"/>
                <a:cs typeface="Arial" panose="020B0604020202020204" pitchFamily="34" charset="0"/>
              </a:rPr>
              <a:t>• создания системы предупреждения коррупции в деятельности организации;</a:t>
            </a:r>
          </a:p>
          <a:p>
            <a:pPr algn="just"/>
            <a:r>
              <a:rPr lang="ru-RU" dirty="0">
                <a:solidFill>
                  <a:schemeClr val="tx1"/>
                </a:solidFill>
                <a:latin typeface="Arial" panose="020B0604020202020204" pitchFamily="34" charset="0"/>
                <a:cs typeface="Arial" panose="020B0604020202020204" pitchFamily="34" charset="0"/>
              </a:rPr>
              <a:t>• повышения эффективности функционирования организации за счет снижения рисков проявления коррупции;</a:t>
            </a:r>
          </a:p>
          <a:p>
            <a:pPr algn="just"/>
            <a:r>
              <a:rPr lang="ru-RU" dirty="0">
                <a:solidFill>
                  <a:schemeClr val="tx1"/>
                </a:solidFill>
                <a:latin typeface="Arial" panose="020B0604020202020204" pitchFamily="34" charset="0"/>
                <a:cs typeface="Arial" panose="020B0604020202020204" pitchFamily="34" charset="0"/>
              </a:rPr>
              <a:t>• предупреждения коррупционных правонарушений в организации;</a:t>
            </a:r>
          </a:p>
          <a:p>
            <a:pPr algn="just"/>
            <a:r>
              <a:rPr lang="ru-RU" dirty="0">
                <a:solidFill>
                  <a:schemeClr val="tx1"/>
                </a:solidFill>
                <a:latin typeface="Arial" panose="020B0604020202020204" pitchFamily="34" charset="0"/>
                <a:cs typeface="Arial" panose="020B0604020202020204" pitchFamily="34" charset="0"/>
              </a:rPr>
              <a:t>• участия в пределах своих полномочий в реализации мероприятий по предупреждению коррупции в организации;</a:t>
            </a:r>
          </a:p>
          <a:p>
            <a:pPr algn="just"/>
            <a:r>
              <a:rPr lang="ru-RU" dirty="0">
                <a:solidFill>
                  <a:schemeClr val="tx1"/>
                </a:solidFill>
                <a:latin typeface="Arial" panose="020B0604020202020204" pitchFamily="34" charset="0"/>
                <a:cs typeface="Arial" panose="020B0604020202020204" pitchFamily="34" charset="0"/>
              </a:rPr>
              <a:t>• подготовки предложений по совершенствованию правового регулирования вопросов противодействия коррупции.</a:t>
            </a:r>
            <a:endParaRPr lang="ru-RU" sz="2700"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102707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3999" cy="836712"/>
          </a:xfrm>
          <a:noFill/>
        </p:spPr>
        <p:style>
          <a:lnRef idx="1">
            <a:schemeClr val="accent5"/>
          </a:lnRef>
          <a:fillRef idx="2">
            <a:schemeClr val="accent5"/>
          </a:fillRef>
          <a:effectRef idx="1">
            <a:schemeClr val="accent5"/>
          </a:effectRef>
          <a:fontRef idx="minor">
            <a:schemeClr val="dk1"/>
          </a:fontRef>
        </p:style>
        <p:txBody>
          <a:bodyPr>
            <a:normAutofit/>
          </a:bodyPr>
          <a:lstStyle/>
          <a:p>
            <a:r>
              <a:rPr lang="ru-RU" sz="1800" b="1" i="0" u="none" strike="noStrike" baseline="0" dirty="0">
                <a:solidFill>
                  <a:srgbClr val="000000"/>
                </a:solidFill>
                <a:latin typeface="Arial" panose="020B0604020202020204" pitchFamily="34" charset="0"/>
              </a:rPr>
              <a:t>Предлагаемый алгоритм действий</a:t>
            </a:r>
            <a:br>
              <a:rPr lang="ru-RU" sz="1800" b="0" i="0" u="none" strike="noStrike" baseline="0" dirty="0">
                <a:solidFill>
                  <a:srgbClr val="000000"/>
                </a:solidFill>
                <a:latin typeface="Arial" panose="020B0604020202020204" pitchFamily="34" charset="0"/>
              </a:rPr>
            </a:br>
            <a:r>
              <a:rPr lang="ru-RU" sz="1800" b="1" i="0" u="none" strike="noStrike" baseline="0" dirty="0">
                <a:solidFill>
                  <a:srgbClr val="000000"/>
                </a:solidFill>
                <a:latin typeface="Arial" panose="020B0604020202020204" pitchFamily="34" charset="0"/>
              </a:rPr>
              <a:t>по организации работы в государственных учреждениях</a:t>
            </a:r>
            <a:endParaRPr lang="ru-RU" sz="2000" dirty="0">
              <a:solidFill>
                <a:schemeClr val="tx1"/>
              </a:solidFill>
              <a:effectLst>
                <a:outerShdw blurRad="38100" dist="38100" dir="2700000" algn="tl">
                  <a:srgbClr val="000000">
                    <a:alpha val="43137"/>
                  </a:srgbClr>
                </a:outerShdw>
              </a:effectLst>
            </a:endParaRPr>
          </a:p>
        </p:txBody>
      </p:sp>
      <p:sp>
        <p:nvSpPr>
          <p:cNvPr id="3" name="Прямоугольник 2"/>
          <p:cNvSpPr/>
          <p:nvPr/>
        </p:nvSpPr>
        <p:spPr>
          <a:xfrm>
            <a:off x="1115617" y="836712"/>
            <a:ext cx="7848872" cy="6021287"/>
          </a:xfrm>
          <a:prstGeom prst="rect">
            <a:avLst/>
          </a:prstGeom>
          <a:noFill/>
          <a:ln>
            <a:solidFill>
              <a:srgbClr val="00B050"/>
            </a:solidFill>
          </a:ln>
          <a:scene3d>
            <a:camera prst="orthographicFront"/>
            <a:lightRig rig="threePt" dir="t"/>
          </a:scene3d>
          <a:sp3d>
            <a:bevelT prst="slop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ru-RU" b="1" dirty="0">
                <a:solidFill>
                  <a:schemeClr val="tx1"/>
                </a:solidFill>
                <a:latin typeface="Arial" panose="020B0604020202020204" pitchFamily="34" charset="0"/>
                <a:cs typeface="Arial" panose="020B0604020202020204" pitchFamily="34" charset="0"/>
              </a:rPr>
              <a:t>ПОЛОЖЕНИЕ О КОНФЛИКТЕ ИНТЕРЕСОВ</a:t>
            </a:r>
          </a:p>
          <a:p>
            <a:endParaRPr lang="ru-RU" dirty="0">
              <a:solidFill>
                <a:schemeClr val="tx1"/>
              </a:solidFill>
              <a:latin typeface="Arial" panose="020B0604020202020204" pitchFamily="34" charset="0"/>
              <a:cs typeface="Arial" panose="020B0604020202020204" pitchFamily="34" charset="0"/>
            </a:endParaRPr>
          </a:p>
          <a:p>
            <a:pPr algn="just"/>
            <a:r>
              <a:rPr lang="ru-RU" dirty="0">
                <a:solidFill>
                  <a:schemeClr val="tx1"/>
                </a:solidFill>
                <a:latin typeface="Arial" panose="020B0604020202020204" pitchFamily="34" charset="0"/>
                <a:cs typeface="Arial" panose="020B0604020202020204" pitchFamily="34" charset="0"/>
              </a:rPr>
              <a:t>Под конфликтом интересов понимается ситуация, при которой личная заинтересованность (прямая или косвенная) лица, замещающего должность, замещение которой предусматривает обязанность принимать меры по предотвращению и урегулирование обязанностей (осуществление полномочий конфликта интересов, влияет или может повлиять на надлежащее, объективное и беспристрастное исполнение им должностных (служебных) обязанностей. (Федеральный закон от 25.12.2008 № 273-ФЗ)</a:t>
            </a:r>
          </a:p>
          <a:p>
            <a:pPr algn="just"/>
            <a:endParaRPr lang="ru-RU" dirty="0">
              <a:solidFill>
                <a:schemeClr val="tx1"/>
              </a:solidFill>
              <a:latin typeface="Arial" panose="020B0604020202020204" pitchFamily="34" charset="0"/>
              <a:cs typeface="Arial" panose="020B0604020202020204" pitchFamily="34" charset="0"/>
            </a:endParaRPr>
          </a:p>
          <a:p>
            <a:pPr algn="just"/>
            <a:r>
              <a:rPr lang="ru-RU" b="1" dirty="0">
                <a:solidFill>
                  <a:schemeClr val="tx1"/>
                </a:solidFill>
                <a:latin typeface="Arial" panose="020B0604020202020204" pitchFamily="34" charset="0"/>
                <a:cs typeface="Arial" panose="020B0604020202020204" pitchFamily="34" charset="0"/>
              </a:rPr>
              <a:t>Ознакомить работников учреждения с локальными правовыми актами в сфере противодействия коррупции под роспись.</a:t>
            </a:r>
          </a:p>
          <a:p>
            <a:pPr algn="just"/>
            <a:endParaRPr lang="ru-RU" dirty="0">
              <a:solidFill>
                <a:schemeClr val="tx1"/>
              </a:solidFill>
              <a:latin typeface="Arial" panose="020B0604020202020204" pitchFamily="34" charset="0"/>
              <a:cs typeface="Arial" panose="020B0604020202020204" pitchFamily="34" charset="0"/>
            </a:endParaRPr>
          </a:p>
          <a:p>
            <a:r>
              <a:rPr lang="ru-RU" b="1" dirty="0">
                <a:solidFill>
                  <a:schemeClr val="tx1"/>
                </a:solidFill>
                <a:latin typeface="Arial" panose="020B0604020202020204" pitchFamily="34" charset="0"/>
                <a:cs typeface="Arial" panose="020B0604020202020204" pitchFamily="34" charset="0"/>
              </a:rPr>
              <a:t>Обеспечить размещение на сайте учреждения информации о деятельности в сфере противодействия коррупции.</a:t>
            </a:r>
            <a:endParaRPr lang="ru-RU"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142245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 y="0"/>
            <a:ext cx="9144000" cy="836712"/>
          </a:xfrm>
          <a:noFill/>
        </p:spPr>
        <p:style>
          <a:lnRef idx="1">
            <a:schemeClr val="accent5"/>
          </a:lnRef>
          <a:fillRef idx="2">
            <a:schemeClr val="accent5"/>
          </a:fillRef>
          <a:effectRef idx="1">
            <a:schemeClr val="accent5"/>
          </a:effectRef>
          <a:fontRef idx="minor">
            <a:schemeClr val="dk1"/>
          </a:fontRef>
        </p:style>
        <p:txBody>
          <a:bodyPr>
            <a:normAutofit/>
          </a:bodyPr>
          <a:lstStyle/>
          <a:p>
            <a:r>
              <a:rPr lang="ru-RU" sz="1800" b="1" i="0" u="none" strike="noStrike" baseline="0" dirty="0">
                <a:solidFill>
                  <a:srgbClr val="000000"/>
                </a:solidFill>
                <a:latin typeface="Arial" panose="020B0604020202020204" pitchFamily="34" charset="0"/>
              </a:rPr>
              <a:t>Предлагаемый алгоритм действий</a:t>
            </a:r>
            <a:br>
              <a:rPr lang="ru-RU" sz="1800" b="0" i="0" u="none" strike="noStrike" baseline="0" dirty="0">
                <a:solidFill>
                  <a:srgbClr val="000000"/>
                </a:solidFill>
                <a:latin typeface="Arial" panose="020B0604020202020204" pitchFamily="34" charset="0"/>
              </a:rPr>
            </a:br>
            <a:r>
              <a:rPr lang="ru-RU" sz="1800" b="1" i="0" u="none" strike="noStrike" baseline="0" dirty="0">
                <a:solidFill>
                  <a:srgbClr val="000000"/>
                </a:solidFill>
                <a:latin typeface="Arial" panose="020B0604020202020204" pitchFamily="34" charset="0"/>
              </a:rPr>
              <a:t>по организации работы в государственных учреждениях</a:t>
            </a:r>
            <a:endParaRPr lang="ru-RU" sz="2000" dirty="0">
              <a:solidFill>
                <a:schemeClr val="tx1"/>
              </a:solidFill>
              <a:effectLst>
                <a:outerShdw blurRad="38100" dist="38100" dir="2700000" algn="tl">
                  <a:srgbClr val="000000">
                    <a:alpha val="43137"/>
                  </a:srgbClr>
                </a:outerShdw>
              </a:effectLst>
            </a:endParaRPr>
          </a:p>
        </p:txBody>
      </p:sp>
      <p:sp>
        <p:nvSpPr>
          <p:cNvPr id="3" name="Прямоугольник 2"/>
          <p:cNvSpPr/>
          <p:nvPr/>
        </p:nvSpPr>
        <p:spPr>
          <a:xfrm>
            <a:off x="683568" y="908720"/>
            <a:ext cx="8208912" cy="5832648"/>
          </a:xfrm>
          <a:prstGeom prst="rect">
            <a:avLst/>
          </a:prstGeom>
          <a:noFill/>
          <a:ln>
            <a:solidFill>
              <a:srgbClr val="00B050"/>
            </a:solidFill>
          </a:ln>
          <a:scene3d>
            <a:camera prst="orthographicFront"/>
            <a:lightRig rig="threePt" dir="t"/>
          </a:scene3d>
          <a:sp3d>
            <a:bevelT prst="slop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ru-RU" b="1" dirty="0">
                <a:solidFill>
                  <a:schemeClr val="tx1"/>
                </a:solidFill>
                <a:latin typeface="Arial" panose="020B0604020202020204" pitchFamily="34" charset="0"/>
                <a:cs typeface="Arial" panose="020B0604020202020204" pitchFamily="34" charset="0"/>
              </a:rPr>
              <a:t>	Обеспечить проведение обучающих мероприятий с работниками по вопросам противодействия коррупции в виде: семинаров, общих собраний, создание стендов в здании учреждения и т.д.</a:t>
            </a:r>
            <a:endParaRPr lang="ru-RU" dirty="0">
              <a:solidFill>
                <a:schemeClr val="tx1"/>
              </a:solidFill>
              <a:latin typeface="Arial" panose="020B0604020202020204" pitchFamily="34" charset="0"/>
              <a:cs typeface="Arial" panose="020B0604020202020204" pitchFamily="34" charset="0"/>
            </a:endParaRPr>
          </a:p>
          <a:p>
            <a:pPr algn="just"/>
            <a:r>
              <a:rPr lang="ru-RU" b="1" dirty="0">
                <a:solidFill>
                  <a:schemeClr val="tx1"/>
                </a:solidFill>
                <a:latin typeface="Arial" panose="020B0604020202020204" pitchFamily="34" charset="0"/>
                <a:cs typeface="Arial" panose="020B0604020202020204" pitchFamily="34" charset="0"/>
              </a:rPr>
              <a:t>	Проводить антикоррупционный инструктаж со всеми вновь поступающими на работу в учреждение.</a:t>
            </a:r>
            <a:endParaRPr lang="ru-RU" dirty="0">
              <a:solidFill>
                <a:schemeClr val="tx1"/>
              </a:solidFill>
              <a:latin typeface="Arial" panose="020B0604020202020204" pitchFamily="34" charset="0"/>
              <a:cs typeface="Arial" panose="020B0604020202020204" pitchFamily="34" charset="0"/>
            </a:endParaRPr>
          </a:p>
          <a:p>
            <a:pPr algn="just"/>
            <a:r>
              <a:rPr lang="ru-RU" b="1" dirty="0">
                <a:solidFill>
                  <a:schemeClr val="tx1"/>
                </a:solidFill>
                <a:latin typeface="Arial" panose="020B0604020202020204" pitchFamily="34" charset="0"/>
                <a:cs typeface="Arial" panose="020B0604020202020204" pitchFamily="34" charset="0"/>
              </a:rPr>
              <a:t>	Обеспечить обучение (повышение квалификации) лиц, ответственных в учреждении за противодействие коррупции, по антикоррупционной тематике.</a:t>
            </a:r>
            <a:endParaRPr lang="ru-RU" dirty="0">
              <a:solidFill>
                <a:schemeClr val="tx1"/>
              </a:solidFill>
              <a:latin typeface="Arial" panose="020B0604020202020204" pitchFamily="34" charset="0"/>
              <a:cs typeface="Arial" panose="020B0604020202020204" pitchFamily="34" charset="0"/>
            </a:endParaRPr>
          </a:p>
          <a:p>
            <a:pPr algn="just"/>
            <a:r>
              <a:rPr lang="ru-RU" b="1" dirty="0">
                <a:solidFill>
                  <a:schemeClr val="tx1"/>
                </a:solidFill>
                <a:latin typeface="Arial" panose="020B0604020202020204" pitchFamily="34" charset="0"/>
                <a:cs typeface="Arial" panose="020B0604020202020204" pitchFamily="34" charset="0"/>
              </a:rPr>
              <a:t>	Проводить мероприятия по антикоррупционному просвещению граждан.</a:t>
            </a:r>
          </a:p>
          <a:p>
            <a:endParaRPr lang="ru-RU" sz="16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endParaRPr lang="ru-RU" sz="1600"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340314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3999" cy="764704"/>
          </a:xfrm>
          <a:noFill/>
        </p:spPr>
        <p:style>
          <a:lnRef idx="1">
            <a:schemeClr val="accent5"/>
          </a:lnRef>
          <a:fillRef idx="2">
            <a:schemeClr val="accent5"/>
          </a:fillRef>
          <a:effectRef idx="1">
            <a:schemeClr val="accent5"/>
          </a:effectRef>
          <a:fontRef idx="minor">
            <a:schemeClr val="dk1"/>
          </a:fontRef>
        </p:style>
        <p:txBody>
          <a:bodyPr>
            <a:normAutofit/>
          </a:bodyPr>
          <a:lstStyle/>
          <a:p>
            <a:r>
              <a:rPr lang="ru-RU" sz="1800" b="1" i="0" u="none" strike="noStrike" baseline="0" dirty="0">
                <a:solidFill>
                  <a:srgbClr val="000000"/>
                </a:solidFill>
                <a:latin typeface="Arial" panose="020B0604020202020204" pitchFamily="34" charset="0"/>
              </a:rPr>
              <a:t>Проведение контрольных мероприятий в отношении организации</a:t>
            </a:r>
            <a:br>
              <a:rPr lang="ru-RU" sz="1800" b="0" i="0" u="none" strike="noStrike" baseline="0" dirty="0">
                <a:solidFill>
                  <a:srgbClr val="000000"/>
                </a:solidFill>
                <a:latin typeface="Arial" panose="020B0604020202020204" pitchFamily="34" charset="0"/>
              </a:rPr>
            </a:br>
            <a:r>
              <a:rPr lang="ru-RU" sz="1800" b="1" i="0" u="none" strike="noStrike" baseline="0" dirty="0">
                <a:solidFill>
                  <a:srgbClr val="000000"/>
                </a:solidFill>
                <a:latin typeface="Arial" panose="020B0604020202020204" pitchFamily="34" charset="0"/>
              </a:rPr>
              <a:t>Характерные нарушения и недостатки:</a:t>
            </a:r>
            <a:endParaRPr lang="ru-RU" sz="2000" dirty="0">
              <a:solidFill>
                <a:schemeClr val="tx1"/>
              </a:solidFill>
              <a:effectLst>
                <a:outerShdw blurRad="38100" dist="38100" dir="2700000" algn="tl">
                  <a:srgbClr val="000000">
                    <a:alpha val="43137"/>
                  </a:srgbClr>
                </a:outerShdw>
              </a:effectLst>
            </a:endParaRPr>
          </a:p>
        </p:txBody>
      </p:sp>
      <p:sp>
        <p:nvSpPr>
          <p:cNvPr id="3" name="Прямоугольник 2"/>
          <p:cNvSpPr/>
          <p:nvPr/>
        </p:nvSpPr>
        <p:spPr>
          <a:xfrm>
            <a:off x="755577" y="764704"/>
            <a:ext cx="8208912" cy="6093296"/>
          </a:xfrm>
          <a:prstGeom prst="rect">
            <a:avLst/>
          </a:prstGeom>
          <a:noFill/>
          <a:ln>
            <a:solidFill>
              <a:srgbClr val="00B050"/>
            </a:solidFill>
          </a:ln>
          <a:scene3d>
            <a:camera prst="orthographicFront"/>
            <a:lightRig rig="threePt" dir="t"/>
          </a:scene3d>
          <a:sp3d>
            <a:bevelT prst="slop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ru-RU" sz="1600" b="1" dirty="0">
                <a:solidFill>
                  <a:schemeClr val="tx1"/>
                </a:solidFill>
                <a:latin typeface="Arial" panose="020B0604020202020204" pitchFamily="34" charset="0"/>
                <a:cs typeface="Arial" panose="020B0604020202020204" pitchFamily="34" charset="0"/>
              </a:rPr>
              <a:t>Что включается в предмет проверки при проведении контрольных мероприятий организации работы по противодействию коррупции в организации:</a:t>
            </a:r>
          </a:p>
          <a:p>
            <a:pPr algn="just"/>
            <a:endParaRPr lang="ru-RU" sz="1600" dirty="0">
              <a:solidFill>
                <a:schemeClr val="tx1"/>
              </a:solidFill>
              <a:latin typeface="Arial" panose="020B0604020202020204" pitchFamily="34" charset="0"/>
              <a:cs typeface="Arial" panose="020B0604020202020204" pitchFamily="34" charset="0"/>
            </a:endParaRPr>
          </a:p>
          <a:p>
            <a:pPr algn="just"/>
            <a:r>
              <a:rPr lang="ru-RU" sz="1600" dirty="0">
                <a:solidFill>
                  <a:schemeClr val="tx1"/>
                </a:solidFill>
                <a:latin typeface="Arial" panose="020B0604020202020204" pitchFamily="34" charset="0"/>
                <a:cs typeface="Arial" panose="020B0604020202020204" pitchFamily="34" charset="0"/>
              </a:rPr>
              <a:t>•реализация антикоррупционной политики в учреждениях;</a:t>
            </a:r>
          </a:p>
          <a:p>
            <a:pPr algn="just"/>
            <a:r>
              <a:rPr lang="ru-RU" sz="1600" dirty="0">
                <a:solidFill>
                  <a:schemeClr val="tx1"/>
                </a:solidFill>
                <a:latin typeface="Arial" panose="020B0604020202020204" pitchFamily="34" charset="0"/>
                <a:cs typeface="Arial" panose="020B0604020202020204" pitchFamily="34" charset="0"/>
              </a:rPr>
              <a:t>•выполнение ежегодного плана по противодействию коррупции;</a:t>
            </a:r>
          </a:p>
          <a:p>
            <a:pPr algn="just"/>
            <a:r>
              <a:rPr lang="ru-RU" sz="1600" dirty="0">
                <a:solidFill>
                  <a:schemeClr val="tx1"/>
                </a:solidFill>
                <a:latin typeface="Arial" panose="020B0604020202020204" pitchFamily="34" charset="0"/>
                <a:cs typeface="Arial" panose="020B0604020202020204" pitchFamily="34" charset="0"/>
              </a:rPr>
              <a:t>•меры по предотвращению конфликта интересов;</a:t>
            </a:r>
          </a:p>
          <a:p>
            <a:pPr algn="just"/>
            <a:r>
              <a:rPr lang="ru-RU" sz="1600" dirty="0">
                <a:solidFill>
                  <a:schemeClr val="tx1"/>
                </a:solidFill>
                <a:latin typeface="Arial" panose="020B0604020202020204" pitchFamily="34" charset="0"/>
                <a:cs typeface="Arial" panose="020B0604020202020204" pitchFamily="34" charset="0"/>
              </a:rPr>
              <a:t>•организация деятельности комиссии по противодействию коррупции;</a:t>
            </a:r>
          </a:p>
          <a:p>
            <a:pPr algn="just"/>
            <a:r>
              <a:rPr lang="ru-RU" sz="1600" dirty="0">
                <a:solidFill>
                  <a:schemeClr val="tx1"/>
                </a:solidFill>
                <a:latin typeface="Arial" panose="020B0604020202020204" pitchFamily="34" charset="0"/>
                <a:cs typeface="Arial" panose="020B0604020202020204" pitchFamily="34" charset="0"/>
              </a:rPr>
              <a:t>• иные меры по противодействию коррупции (антикоррупционное просвещение, взаимодействие с правоохранительными органами и институтами гражданского общества).</a:t>
            </a:r>
            <a:endParaRPr lang="ru-RU" sz="1600"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algn="just"/>
            <a:r>
              <a:rPr lang="ru-RU" sz="1600" dirty="0">
                <a:solidFill>
                  <a:schemeClr val="tx1"/>
                </a:solidFill>
                <a:latin typeface="Arial" panose="020B0604020202020204" pitchFamily="34" charset="0"/>
                <a:cs typeface="Arial" panose="020B0604020202020204" pitchFamily="34" charset="0"/>
              </a:rPr>
              <a:t>отсутствие конкретных сроков выполнения мероприятий, ответственных исполнителей, сроков отчетности в планах по противодействию коррупции;</a:t>
            </a:r>
          </a:p>
          <a:p>
            <a:pPr algn="just"/>
            <a:r>
              <a:rPr lang="ru-RU" sz="1600" dirty="0">
                <a:solidFill>
                  <a:schemeClr val="tx1"/>
                </a:solidFill>
                <a:latin typeface="Arial" panose="020B0604020202020204" pitchFamily="34" charset="0"/>
                <a:cs typeface="Arial" panose="020B0604020202020204" pitchFamily="34" charset="0"/>
              </a:rPr>
              <a:t>• не проведение анализа эффективности принимаемых мер по противодействию коррупции;</a:t>
            </a:r>
          </a:p>
          <a:p>
            <a:pPr algn="just"/>
            <a:r>
              <a:rPr lang="ru-RU" sz="1600" dirty="0">
                <a:solidFill>
                  <a:schemeClr val="tx1"/>
                </a:solidFill>
                <a:latin typeface="Arial" panose="020B0604020202020204" pitchFamily="34" charset="0"/>
                <a:cs typeface="Arial" panose="020B0604020202020204" pitchFamily="34" charset="0"/>
              </a:rPr>
              <a:t>• отсутствие контроля за ходом исполнения Планов по противодействию коррупции;</a:t>
            </a:r>
          </a:p>
          <a:p>
            <a:pPr algn="just"/>
            <a:r>
              <a:rPr lang="ru-RU" sz="1600" dirty="0">
                <a:solidFill>
                  <a:schemeClr val="tx1"/>
                </a:solidFill>
                <a:latin typeface="Arial" panose="020B0604020202020204" pitchFamily="34" charset="0"/>
                <a:cs typeface="Arial" panose="020B0604020202020204" pitchFamily="34" charset="0"/>
              </a:rPr>
              <a:t>• несвоевременная актуализация и размещение антикоррупционных правовых актов на сайте учреждения;</a:t>
            </a:r>
          </a:p>
          <a:p>
            <a:pPr algn="just"/>
            <a:r>
              <a:rPr lang="ru-RU" sz="1600" dirty="0">
                <a:solidFill>
                  <a:schemeClr val="tx1"/>
                </a:solidFill>
                <a:latin typeface="Arial" panose="020B0604020202020204" pitchFamily="34" charset="0"/>
                <a:cs typeface="Arial" panose="020B0604020202020204" pitchFamily="34" charset="0"/>
              </a:rPr>
              <a:t>• недостаточность (отсутствие) мер по организации переподготовки и повышения квалификации, по антикоррупционному просвещению работников; </a:t>
            </a:r>
          </a:p>
          <a:p>
            <a:pPr algn="just"/>
            <a:r>
              <a:rPr lang="ru-RU" sz="1600" dirty="0">
                <a:solidFill>
                  <a:schemeClr val="tx1"/>
                </a:solidFill>
                <a:latin typeface="Arial" panose="020B0604020202020204" pitchFamily="34" charset="0"/>
                <a:cs typeface="Arial" panose="020B0604020202020204" pitchFamily="34" charset="0"/>
              </a:rPr>
              <a:t>•отсутствие взаимодействия с правоохранительными органами, институтами гражданского общества</a:t>
            </a:r>
          </a:p>
          <a:p>
            <a:pPr algn="just"/>
            <a:endParaRPr lang="ru-RU" sz="1700" dirty="0"/>
          </a:p>
          <a:p>
            <a:pPr algn="just"/>
            <a:r>
              <a:rPr lang="ru-RU" sz="1700" dirty="0"/>
              <a:t>.</a:t>
            </a:r>
            <a:endParaRPr lang="ru-RU" sz="1700" dirty="0">
              <a:solidFill>
                <a:schemeClr val="tx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6791062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71600" y="0"/>
            <a:ext cx="8172400" cy="2276872"/>
          </a:xfrm>
          <a:noFill/>
        </p:spPr>
        <p:style>
          <a:lnRef idx="1">
            <a:schemeClr val="accent5"/>
          </a:lnRef>
          <a:fillRef idx="2">
            <a:schemeClr val="accent5"/>
          </a:fillRef>
          <a:effectRef idx="1">
            <a:schemeClr val="accent5"/>
          </a:effectRef>
          <a:fontRef idx="minor">
            <a:schemeClr val="dk1"/>
          </a:fontRef>
        </p:style>
        <p:txBody>
          <a:bodyPr>
            <a:noAutofit/>
          </a:bodyPr>
          <a:lstStyle/>
          <a:p>
            <a:r>
              <a:rPr lang="ru-RU" sz="1600" b="1" i="0" u="none" strike="noStrike" baseline="0" dirty="0">
                <a:solidFill>
                  <a:srgbClr val="000000"/>
                </a:solidFill>
                <a:latin typeface="Arial" panose="020B0604020202020204" pitchFamily="34" charset="0"/>
              </a:rPr>
              <a:t>Постановление Правительства Российской Федерации от 21 января 2015 г. </a:t>
            </a:r>
            <a:br>
              <a:rPr lang="ru-RU" sz="1600" b="1" i="0" u="none" strike="noStrike" baseline="0" dirty="0">
                <a:solidFill>
                  <a:srgbClr val="000000"/>
                </a:solidFill>
                <a:latin typeface="Arial" panose="020B0604020202020204" pitchFamily="34" charset="0"/>
              </a:rPr>
            </a:br>
            <a:r>
              <a:rPr lang="ru-RU" sz="1600" b="1" i="0" u="none" strike="noStrike" baseline="0" dirty="0">
                <a:solidFill>
                  <a:srgbClr val="000000"/>
                </a:solidFill>
                <a:latin typeface="Arial" panose="020B0604020202020204" pitchFamily="34" charset="0"/>
              </a:rPr>
              <a:t>№ 29 «Об утверждении Правил сообщения работодателем о заключении трудового или гражданско</a:t>
            </a:r>
            <a:r>
              <a:rPr lang="ru-RU" sz="1600" b="1" dirty="0">
                <a:solidFill>
                  <a:srgbClr val="000000"/>
                </a:solidFill>
                <a:latin typeface="Arial" panose="020B0604020202020204" pitchFamily="34" charset="0"/>
              </a:rPr>
              <a:t>-</a:t>
            </a:r>
            <a:r>
              <a:rPr lang="ru-RU" sz="1600" b="1" i="0" u="none" strike="noStrike" baseline="0" dirty="0">
                <a:solidFill>
                  <a:srgbClr val="000000"/>
                </a:solidFill>
                <a:latin typeface="Arial" panose="020B0604020202020204" pitchFamily="34" charset="0"/>
              </a:rPr>
              <a:t>правового договора на выполнение работ (оказание услуг) с гражданином, замещавшим должности государственной или муниципальной службы, перечень которых устанавливается нормативными правовыми актами Российской Федерации»</a:t>
            </a:r>
            <a:endParaRPr lang="ru-RU" sz="1600" dirty="0">
              <a:solidFill>
                <a:schemeClr val="tx1"/>
              </a:solidFill>
              <a:effectLst>
                <a:outerShdw blurRad="38100" dist="38100" dir="2700000" algn="tl">
                  <a:srgbClr val="000000">
                    <a:alpha val="43137"/>
                  </a:srgbClr>
                </a:outerShdw>
              </a:effectLst>
            </a:endParaRPr>
          </a:p>
        </p:txBody>
      </p:sp>
      <p:sp>
        <p:nvSpPr>
          <p:cNvPr id="3" name="Прямоугольник 2"/>
          <p:cNvSpPr/>
          <p:nvPr/>
        </p:nvSpPr>
        <p:spPr>
          <a:xfrm>
            <a:off x="539552" y="2276872"/>
            <a:ext cx="8604448" cy="4464496"/>
          </a:xfrm>
          <a:prstGeom prst="rect">
            <a:avLst/>
          </a:prstGeom>
          <a:noFill/>
          <a:ln>
            <a:solidFill>
              <a:srgbClr val="00B050"/>
            </a:solidFill>
          </a:ln>
          <a:scene3d>
            <a:camera prst="orthographicFront"/>
            <a:lightRig rig="threePt" dir="t"/>
          </a:scene3d>
          <a:sp3d>
            <a:bevelT prst="slop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000" dirty="0">
                <a:solidFill>
                  <a:schemeClr val="tx1"/>
                </a:solidFill>
                <a:latin typeface="Arial" panose="020B0604020202020204" pitchFamily="34" charset="0"/>
                <a:cs typeface="Arial" panose="020B0604020202020204" pitchFamily="34" charset="0"/>
              </a:rPr>
              <a:t>Работодатель при заключении трудового или гражданско-правового договора на выполнение работ (оказание услуг) с гражданином, замещавшим должности государственной (муниципальной) службы, перечень которых устанавливается нормативными правовыми актами Российской Федерации, в течение двух лет после его увольнения с государственной (муниципальной) службы обязан в десятидневный срок сообщать о заключении такого договора представителю нанимателя (работодателю) государственного (муниципального) служащего по последнему месту его службы в порядке, устанавливаемом нормативными правовыми актами Российской Федерации.</a:t>
            </a:r>
            <a:endParaRPr lang="ru-RU" sz="2000"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661120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3999" cy="836712"/>
          </a:xfrm>
          <a:noFill/>
        </p:spPr>
        <p:style>
          <a:lnRef idx="1">
            <a:schemeClr val="accent5"/>
          </a:lnRef>
          <a:fillRef idx="2">
            <a:schemeClr val="accent5"/>
          </a:fillRef>
          <a:effectRef idx="1">
            <a:schemeClr val="accent5"/>
          </a:effectRef>
          <a:fontRef idx="minor">
            <a:schemeClr val="dk1"/>
          </a:fontRef>
        </p:style>
        <p:txBody>
          <a:bodyPr>
            <a:normAutofit/>
          </a:bodyPr>
          <a:lstStyle/>
          <a:p>
            <a:r>
              <a:rPr lang="ru-RU" sz="1800" b="1" i="0" u="none" strike="noStrike" baseline="0" dirty="0">
                <a:solidFill>
                  <a:srgbClr val="000000"/>
                </a:solidFill>
                <a:latin typeface="Arial" panose="020B0604020202020204" pitchFamily="34" charset="0"/>
              </a:rPr>
              <a:t>Работодатель должен обратить </a:t>
            </a:r>
            <a:br>
              <a:rPr lang="ru-RU" sz="1800" b="0" i="0" u="none" strike="noStrike" baseline="0" dirty="0">
                <a:solidFill>
                  <a:srgbClr val="000000"/>
                </a:solidFill>
                <a:latin typeface="Arial" panose="020B0604020202020204" pitchFamily="34" charset="0"/>
              </a:rPr>
            </a:br>
            <a:r>
              <a:rPr lang="ru-RU" sz="1800" b="1" i="0" u="none" strike="noStrike" baseline="0" dirty="0">
                <a:solidFill>
                  <a:srgbClr val="000000"/>
                </a:solidFill>
                <a:latin typeface="Arial" panose="020B0604020202020204" pitchFamily="34" charset="0"/>
              </a:rPr>
              <a:t>внимание!</a:t>
            </a:r>
            <a:endParaRPr lang="ru-RU" sz="2000" dirty="0">
              <a:solidFill>
                <a:schemeClr val="tx1"/>
              </a:solidFill>
              <a:effectLst>
                <a:outerShdw blurRad="38100" dist="38100" dir="2700000" algn="tl">
                  <a:srgbClr val="000000">
                    <a:alpha val="43137"/>
                  </a:srgbClr>
                </a:outerShdw>
              </a:effectLst>
            </a:endParaRPr>
          </a:p>
        </p:txBody>
      </p:sp>
      <p:sp>
        <p:nvSpPr>
          <p:cNvPr id="3" name="Прямоугольник 2"/>
          <p:cNvSpPr/>
          <p:nvPr/>
        </p:nvSpPr>
        <p:spPr>
          <a:xfrm>
            <a:off x="971601" y="836712"/>
            <a:ext cx="7992888" cy="6021287"/>
          </a:xfrm>
          <a:prstGeom prst="rect">
            <a:avLst/>
          </a:prstGeom>
          <a:noFill/>
          <a:ln>
            <a:solidFill>
              <a:srgbClr val="00B050"/>
            </a:solidFill>
          </a:ln>
          <a:scene3d>
            <a:camera prst="orthographicFront"/>
            <a:lightRig rig="threePt" dir="t"/>
          </a:scene3d>
          <a:sp3d>
            <a:bevelT prst="slop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ru-RU" dirty="0">
                <a:solidFill>
                  <a:schemeClr val="tx1"/>
                </a:solidFill>
                <a:latin typeface="Arial" panose="020B0604020202020204" pitchFamily="34" charset="0"/>
                <a:cs typeface="Arial" panose="020B0604020202020204" pitchFamily="34" charset="0"/>
              </a:rPr>
              <a:t>	</a:t>
            </a:r>
            <a:r>
              <a:rPr lang="ru-RU" sz="1700" dirty="0">
                <a:solidFill>
                  <a:schemeClr val="tx1"/>
                </a:solidFill>
                <a:latin typeface="Arial" panose="020B0604020202020204" pitchFamily="34" charset="0"/>
                <a:cs typeface="Arial" panose="020B0604020202020204" pitchFamily="34" charset="0"/>
              </a:rPr>
              <a:t>Выяснить у бывшего государственного (муниципального) служащего, включена ли замещаемая (замещаемые) ранее им должность (должности) на дату заключения трудового (гражданско-правового) договора в перечень, установленный нормативными правовыми актами Российской Федерации, поскольку данный факт является основным критерием для сообщения представителю нанимателя (работодателю) по последнему месту его службы о приеме на работу вышеуказанного лица.</a:t>
            </a:r>
          </a:p>
          <a:p>
            <a:pPr algn="just"/>
            <a:r>
              <a:rPr lang="ru-RU" sz="1700" dirty="0">
                <a:solidFill>
                  <a:schemeClr val="tx1"/>
                </a:solidFill>
                <a:latin typeface="Arial" panose="020B0604020202020204" pitchFamily="34" charset="0"/>
                <a:cs typeface="Arial" panose="020B0604020202020204" pitchFamily="34" charset="0"/>
              </a:rPr>
              <a:t>	Определить, прошел ли двухлетний период после увольнения со службы.</a:t>
            </a:r>
          </a:p>
          <a:p>
            <a:pPr algn="just"/>
            <a:r>
              <a:rPr lang="ru-RU" sz="1700" dirty="0">
                <a:solidFill>
                  <a:schemeClr val="tx1"/>
                </a:solidFill>
                <a:latin typeface="Arial" panose="020B0604020202020204" pitchFamily="34" charset="0"/>
                <a:cs typeface="Arial" panose="020B0604020202020204" pitchFamily="34" charset="0"/>
              </a:rPr>
              <a:t>	Предусмотренная частью 4 статьи 12 Федерального закона № 273-ФЗ обязанность возникает у работодателя при заключении с бывшим государственным (муниципальным) служащим трудового договора вне зависимости от размера предусмотренной им заработной платы.</a:t>
            </a:r>
          </a:p>
          <a:p>
            <a:pPr algn="just"/>
            <a:r>
              <a:rPr lang="ru-RU" sz="1700" dirty="0">
                <a:solidFill>
                  <a:schemeClr val="tx1"/>
                </a:solidFill>
                <a:latin typeface="Arial" panose="020B0604020202020204" pitchFamily="34" charset="0"/>
                <a:cs typeface="Arial" panose="020B0604020202020204" pitchFamily="34" charset="0"/>
              </a:rPr>
              <a:t>	При заключении гражданско-правового договора (гражданско-правовых договоров) работодатель обязан направить соответствующее сообщение, если стоимость выполняемых работ (оказываемых услуг) по такому договору (договорам) превышает сто тысяч рублей в месяц либо если указанный договор (договоры) заключен на срок менее месяца, но стоимость выполняемых работ (оказываемых услуг) также превышает сто тысяч рублей.</a:t>
            </a:r>
            <a:endParaRPr lang="ru-RU" sz="1700"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29759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3999" cy="764704"/>
          </a:xfrm>
          <a:noFill/>
        </p:spPr>
        <p:style>
          <a:lnRef idx="1">
            <a:schemeClr val="accent5"/>
          </a:lnRef>
          <a:fillRef idx="2">
            <a:schemeClr val="accent5"/>
          </a:fillRef>
          <a:effectRef idx="1">
            <a:schemeClr val="accent5"/>
          </a:effectRef>
          <a:fontRef idx="minor">
            <a:schemeClr val="dk1"/>
          </a:fontRef>
        </p:style>
        <p:txBody>
          <a:bodyPr>
            <a:normAutofit/>
          </a:bodyPr>
          <a:lstStyle/>
          <a:p>
            <a:r>
              <a:rPr lang="ru-RU" sz="1800" b="1" i="0" u="none" strike="noStrike" baseline="0" dirty="0">
                <a:solidFill>
                  <a:srgbClr val="000000"/>
                </a:solidFill>
                <a:latin typeface="Arial" panose="020B0604020202020204" pitchFamily="34" charset="0"/>
              </a:rPr>
              <a:t>Работодатель должен обратить </a:t>
            </a:r>
            <a:br>
              <a:rPr lang="ru-RU" sz="1800" b="0" i="0" u="none" strike="noStrike" baseline="0" dirty="0">
                <a:solidFill>
                  <a:srgbClr val="000000"/>
                </a:solidFill>
                <a:latin typeface="Arial" panose="020B0604020202020204" pitchFamily="34" charset="0"/>
              </a:rPr>
            </a:br>
            <a:r>
              <a:rPr lang="ru-RU" sz="1800" b="1" i="0" u="none" strike="noStrike" baseline="0" dirty="0">
                <a:solidFill>
                  <a:srgbClr val="000000"/>
                </a:solidFill>
                <a:latin typeface="Arial" panose="020B0604020202020204" pitchFamily="34" charset="0"/>
              </a:rPr>
              <a:t>внимание!</a:t>
            </a:r>
            <a:endParaRPr lang="ru-RU" sz="2000" dirty="0">
              <a:solidFill>
                <a:schemeClr val="tx1"/>
              </a:solidFill>
              <a:effectLst>
                <a:outerShdw blurRad="38100" dist="38100" dir="2700000" algn="tl">
                  <a:srgbClr val="000000">
                    <a:alpha val="43137"/>
                  </a:srgbClr>
                </a:outerShdw>
              </a:effectLst>
            </a:endParaRPr>
          </a:p>
        </p:txBody>
      </p:sp>
      <p:sp>
        <p:nvSpPr>
          <p:cNvPr id="3" name="Прямоугольник 2"/>
          <p:cNvSpPr/>
          <p:nvPr/>
        </p:nvSpPr>
        <p:spPr>
          <a:xfrm>
            <a:off x="971601" y="764704"/>
            <a:ext cx="7848872" cy="6093296"/>
          </a:xfrm>
          <a:prstGeom prst="rect">
            <a:avLst/>
          </a:prstGeom>
          <a:noFill/>
          <a:ln>
            <a:solidFill>
              <a:srgbClr val="00B050"/>
            </a:solidFill>
          </a:ln>
          <a:scene3d>
            <a:camera prst="orthographicFront"/>
            <a:lightRig rig="threePt" dir="t"/>
          </a:scene3d>
          <a:sp3d>
            <a:bevelT prst="slop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ru-RU" dirty="0">
                <a:solidFill>
                  <a:schemeClr val="tx1"/>
                </a:solidFill>
                <a:latin typeface="Arial" panose="020B0604020202020204" pitchFamily="34" charset="0"/>
                <a:cs typeface="Arial" panose="020B0604020202020204" pitchFamily="34" charset="0"/>
              </a:rPr>
              <a:t>	</a:t>
            </a:r>
            <a:r>
              <a:rPr lang="ru-RU" sz="1600" dirty="0">
                <a:solidFill>
                  <a:schemeClr val="tx1"/>
                </a:solidFill>
                <a:latin typeface="Arial" panose="020B0604020202020204" pitchFamily="34" charset="0"/>
                <a:cs typeface="Arial" panose="020B0604020202020204" pitchFamily="34" charset="0"/>
              </a:rPr>
              <a:t>Учитывая возможность наступления ответственности за неисполнение работодателем обязанности в установленный срок направить такое сообщение, работодателю необходимо иметь подтверждение о направлении указанного сообщения по почте заказным письмом с уведомлением либо о доставке его непосредственно в государственный (муниципальный) орган с распиской о получении.</a:t>
            </a:r>
          </a:p>
          <a:p>
            <a:pPr algn="just"/>
            <a:r>
              <a:rPr lang="ru-RU" sz="1600" dirty="0">
                <a:solidFill>
                  <a:schemeClr val="tx1"/>
                </a:solidFill>
                <a:latin typeface="Arial" panose="020B0604020202020204" pitchFamily="34" charset="0"/>
                <a:cs typeface="Arial" panose="020B0604020202020204" pitchFamily="34" charset="0"/>
              </a:rPr>
              <a:t>	Заключение трудового договора о работе по внешнему совместительству также влечет за собой необходимость направления работодателем соответствующего уведомления представителю нанимателя (работодателю) по последнему месту его службы.</a:t>
            </a:r>
          </a:p>
          <a:p>
            <a:pPr algn="just"/>
            <a:r>
              <a:rPr lang="ru-RU" sz="1600" dirty="0">
                <a:solidFill>
                  <a:schemeClr val="tx1"/>
                </a:solidFill>
                <a:latin typeface="Arial" panose="020B0604020202020204" pitchFamily="34" charset="0"/>
                <a:cs typeface="Arial" panose="020B0604020202020204" pitchFamily="34" charset="0"/>
              </a:rPr>
              <a:t>	Ответственность за неисполнение работодателем обязанности при заключении трудового или гражданско-правового договора на выполнение работ (оказание услуг) с гражданином -бывшим государственным (муниципальным) служащим в десятидневный срок сообщить о заключении такого договора его бывшему представителю нанимателя (работодателю) по последнему месту его службы предусмотрена статьей 19.29 КоАП РФ "Незаконное привлечение к трудовой деятельности либо к выполнению работ или оказанию услуг государственного или муниципального служащего либо бывшего государственного или муниципального служащего»:</a:t>
            </a:r>
          </a:p>
          <a:p>
            <a:pPr algn="just"/>
            <a:r>
              <a:rPr lang="ru-RU" sz="1600" dirty="0">
                <a:solidFill>
                  <a:schemeClr val="tx1"/>
                </a:solidFill>
                <a:latin typeface="Arial" panose="020B0604020202020204" pitchFamily="34" charset="0"/>
                <a:cs typeface="Arial" panose="020B0604020202020204" pitchFamily="34" charset="0"/>
              </a:rPr>
              <a:t>•на граждан в размере от 2000 до 4000 рублей;</a:t>
            </a:r>
          </a:p>
          <a:p>
            <a:pPr algn="just"/>
            <a:r>
              <a:rPr lang="ru-RU" sz="1600" dirty="0">
                <a:solidFill>
                  <a:schemeClr val="tx1"/>
                </a:solidFill>
                <a:latin typeface="Arial" panose="020B0604020202020204" pitchFamily="34" charset="0"/>
                <a:cs typeface="Arial" panose="020B0604020202020204" pitchFamily="34" charset="0"/>
              </a:rPr>
              <a:t>•на должностных лиц – от 20000 до 50000 рублей;</a:t>
            </a:r>
          </a:p>
          <a:p>
            <a:pPr algn="just"/>
            <a:r>
              <a:rPr lang="ru-RU" sz="1600" dirty="0">
                <a:solidFill>
                  <a:schemeClr val="tx1"/>
                </a:solidFill>
                <a:latin typeface="Arial" panose="020B0604020202020204" pitchFamily="34" charset="0"/>
                <a:cs typeface="Arial" panose="020B0604020202020204" pitchFamily="34" charset="0"/>
              </a:rPr>
              <a:t>•на юридических лиц – от 100000 до 500000 рублей.</a:t>
            </a:r>
            <a:endParaRPr lang="ru-RU" sz="1600"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255319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7503" y="0"/>
            <a:ext cx="9036497" cy="692696"/>
          </a:xfrm>
          <a:noFill/>
        </p:spPr>
        <p:style>
          <a:lnRef idx="1">
            <a:schemeClr val="accent5"/>
          </a:lnRef>
          <a:fillRef idx="2">
            <a:schemeClr val="accent5"/>
          </a:fillRef>
          <a:effectRef idx="1">
            <a:schemeClr val="accent5"/>
          </a:effectRef>
          <a:fontRef idx="minor">
            <a:schemeClr val="dk1"/>
          </a:fontRef>
        </p:style>
        <p:txBody>
          <a:bodyPr>
            <a:normAutofit/>
          </a:bodyPr>
          <a:lstStyle/>
          <a:p>
            <a:r>
              <a:rPr lang="ru-RU" sz="1800" b="1" i="0" u="none" strike="noStrike" baseline="0" dirty="0">
                <a:solidFill>
                  <a:srgbClr val="000000"/>
                </a:solidFill>
                <a:latin typeface="Arial" panose="020B0604020202020204" pitchFamily="34" charset="0"/>
              </a:rPr>
              <a:t>ОТВЕТСТВЕННОСТЬ ЗА КОРРУПЦИОННЫЕ </a:t>
            </a:r>
            <a:br>
              <a:rPr lang="ru-RU" sz="1800" b="0" i="0" u="none" strike="noStrike" baseline="0" dirty="0">
                <a:solidFill>
                  <a:srgbClr val="000000"/>
                </a:solidFill>
                <a:latin typeface="Arial" panose="020B0604020202020204" pitchFamily="34" charset="0"/>
              </a:rPr>
            </a:br>
            <a:r>
              <a:rPr lang="ru-RU" sz="1800" b="1" i="0" u="none" strike="noStrike" baseline="0" dirty="0">
                <a:solidFill>
                  <a:srgbClr val="000000"/>
                </a:solidFill>
                <a:latin typeface="Arial" panose="020B0604020202020204" pitchFamily="34" charset="0"/>
              </a:rPr>
              <a:t>ПРАВОНАРУШЕНИЯ</a:t>
            </a:r>
            <a:endParaRPr lang="ru-RU" sz="2000" dirty="0">
              <a:solidFill>
                <a:schemeClr val="tx1"/>
              </a:solidFill>
              <a:effectLst>
                <a:outerShdw blurRad="38100" dist="38100" dir="2700000" algn="tl">
                  <a:srgbClr val="000000">
                    <a:alpha val="43137"/>
                  </a:srgbClr>
                </a:outerShdw>
              </a:effectLst>
            </a:endParaRPr>
          </a:p>
        </p:txBody>
      </p:sp>
      <p:sp>
        <p:nvSpPr>
          <p:cNvPr id="3" name="Прямоугольник 2"/>
          <p:cNvSpPr/>
          <p:nvPr/>
        </p:nvSpPr>
        <p:spPr>
          <a:xfrm>
            <a:off x="899592" y="692696"/>
            <a:ext cx="8244408" cy="6165303"/>
          </a:xfrm>
          <a:prstGeom prst="rect">
            <a:avLst/>
          </a:prstGeom>
          <a:noFill/>
          <a:ln>
            <a:solidFill>
              <a:srgbClr val="00B050"/>
            </a:solidFill>
          </a:ln>
          <a:scene3d>
            <a:camera prst="orthographicFront"/>
            <a:lightRig rig="threePt" dir="t"/>
          </a:scene3d>
          <a:sp3d>
            <a:bevelT prst="slop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ru-RU" sz="1500" b="1" dirty="0">
                <a:solidFill>
                  <a:schemeClr val="tx1"/>
                </a:solidFill>
                <a:latin typeface="Arial" panose="020B0604020202020204" pitchFamily="34" charset="0"/>
                <a:cs typeface="Arial" panose="020B0604020202020204" pitchFamily="34" charset="0"/>
              </a:rPr>
              <a:t>В соответствии со ст. 14 Закона № 273-ФЗ, если от имени или в интересах юридического лица совершается коррупционное правонарушение, к юридическому лицу могут быть применены меры ответственности в соответствии с законодательством Российской Федерации.</a:t>
            </a:r>
          </a:p>
          <a:p>
            <a:pPr algn="just"/>
            <a:endParaRPr lang="ru-RU" sz="1500" dirty="0">
              <a:solidFill>
                <a:schemeClr val="tx1"/>
              </a:solidFill>
              <a:latin typeface="Arial" panose="020B0604020202020204" pitchFamily="34" charset="0"/>
              <a:cs typeface="Arial" panose="020B0604020202020204" pitchFamily="34" charset="0"/>
            </a:endParaRPr>
          </a:p>
          <a:p>
            <a:pPr algn="just"/>
            <a:r>
              <a:rPr lang="ru-RU" sz="1500" b="1" dirty="0">
                <a:solidFill>
                  <a:schemeClr val="tx1"/>
                </a:solidFill>
                <a:latin typeface="Arial" panose="020B0604020202020204" pitchFamily="34" charset="0"/>
                <a:cs typeface="Arial" panose="020B0604020202020204" pitchFamily="34" charset="0"/>
              </a:rPr>
              <a:t>Статья 19.28. КоАП РФ «Незаконное вознаграждение от имени юридического лица»</a:t>
            </a:r>
            <a:endParaRPr lang="ru-RU" sz="1500" dirty="0">
              <a:solidFill>
                <a:schemeClr val="tx1"/>
              </a:solidFill>
              <a:latin typeface="Arial" panose="020B0604020202020204" pitchFamily="34" charset="0"/>
              <a:cs typeface="Arial" panose="020B0604020202020204" pitchFamily="34" charset="0"/>
            </a:endParaRPr>
          </a:p>
          <a:p>
            <a:pPr algn="just"/>
            <a:r>
              <a:rPr lang="ru-RU" sz="1500" dirty="0">
                <a:solidFill>
                  <a:schemeClr val="tx1"/>
                </a:solidFill>
                <a:latin typeface="Arial" panose="020B0604020202020204" pitchFamily="34" charset="0"/>
                <a:cs typeface="Arial" panose="020B0604020202020204" pitchFamily="34" charset="0"/>
              </a:rPr>
              <a:t>Незаконные передача, предложение или обещание от имени </a:t>
            </a:r>
            <a:r>
              <a:rPr lang="ru-RU" sz="1500" b="1" i="1" dirty="0">
                <a:solidFill>
                  <a:schemeClr val="tx1"/>
                </a:solidFill>
                <a:latin typeface="Arial" panose="020B0604020202020204" pitchFamily="34" charset="0"/>
                <a:cs typeface="Arial" panose="020B0604020202020204" pitchFamily="34" charset="0"/>
              </a:rPr>
              <a:t>или в интересах юридического лица либо в интересах связанного с ним юридического лица </a:t>
            </a:r>
            <a:r>
              <a:rPr lang="ru-RU" sz="1500" dirty="0">
                <a:solidFill>
                  <a:schemeClr val="tx1"/>
                </a:solidFill>
                <a:latin typeface="Arial" panose="020B0604020202020204" pitchFamily="34" charset="0"/>
                <a:cs typeface="Arial" panose="020B0604020202020204" pitchFamily="34" charset="0"/>
              </a:rPr>
              <a:t>должностному лицу, лицу, выполняющему управленческие функции в коммерческой или иной организации, иностранному должностному лицу либо должностному лицу публичной международной организации денег, ценных бумаг или иного имущества, оказание ему услуг имущественного характера либо предоставление ему имущественных прав (в том числе в случае, если по поручению должностного лица, лица, выполняющего управленческие функции в коммерческой или иной организации, иностранного должностного лица либо должностного лица публичной международной организации деньги, ценные бумаги или иное имущество передаются, предлагаются или обещаются, услуги имущественного характера оказываются либо имущественные права предоставляются иному физическому либо юридическому лицу) за совершение в интересах данного юридического лица либо в интересах связанного с ним юридического лица должностным лицом, лицом, выполняющим управленческие функции в коммерческой или иной организации, иностранным должностным лицом либо должностным лицом публичной международной организации действия (бездействие), связанного с занимаемым им служебным положением.</a:t>
            </a:r>
            <a:endParaRPr lang="ru-RU" sz="1500"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937726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7504" y="0"/>
            <a:ext cx="8928992" cy="548680"/>
          </a:xfrm>
          <a:noFill/>
        </p:spPr>
        <p:style>
          <a:lnRef idx="1">
            <a:schemeClr val="accent5"/>
          </a:lnRef>
          <a:fillRef idx="2">
            <a:schemeClr val="accent5"/>
          </a:fillRef>
          <a:effectRef idx="1">
            <a:schemeClr val="accent5"/>
          </a:effectRef>
          <a:fontRef idx="minor">
            <a:schemeClr val="dk1"/>
          </a:fontRef>
        </p:style>
        <p:txBody>
          <a:bodyPr>
            <a:normAutofit/>
          </a:bodyPr>
          <a:lstStyle/>
          <a:p>
            <a:r>
              <a:rPr lang="ru-RU" sz="2500" b="1" dirty="0">
                <a:solidFill>
                  <a:schemeClr val="tx1"/>
                </a:solidFill>
                <a:effectLst>
                  <a:outerShdw blurRad="38100" dist="38100" dir="2700000" algn="tl">
                    <a:srgbClr val="000000">
                      <a:alpha val="43137"/>
                    </a:srgbClr>
                  </a:outerShdw>
                </a:effectLst>
              </a:rPr>
              <a:t>Основные понятия</a:t>
            </a:r>
            <a:endParaRPr lang="ru-RU" sz="2500" dirty="0">
              <a:solidFill>
                <a:schemeClr val="tx1"/>
              </a:solidFill>
              <a:effectLst>
                <a:outerShdw blurRad="38100" dist="38100" dir="2700000" algn="tl">
                  <a:srgbClr val="000000">
                    <a:alpha val="43137"/>
                  </a:srgbClr>
                </a:outerShdw>
              </a:effectLst>
            </a:endParaRPr>
          </a:p>
        </p:txBody>
      </p:sp>
      <p:sp>
        <p:nvSpPr>
          <p:cNvPr id="3" name="Прямоугольник 2"/>
          <p:cNvSpPr/>
          <p:nvPr/>
        </p:nvSpPr>
        <p:spPr>
          <a:xfrm>
            <a:off x="755576" y="548680"/>
            <a:ext cx="8280920" cy="5688632"/>
          </a:xfrm>
          <a:prstGeom prst="rect">
            <a:avLst/>
          </a:prstGeom>
          <a:noFill/>
          <a:ln>
            <a:solidFill>
              <a:srgbClr val="00B050"/>
            </a:solidFill>
          </a:ln>
          <a:scene3d>
            <a:camera prst="orthographicFront"/>
            <a:lightRig rig="threePt" dir="t"/>
          </a:scene3d>
          <a:sp3d>
            <a:bevelT prst="slop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indent="442913" algn="just"/>
            <a:r>
              <a:rPr lang="ru-RU"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ru-RU" sz="16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Коррупция </a:t>
            </a:r>
            <a:r>
              <a:rPr lang="ru-RU" sz="1600"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злоупотребление </a:t>
            </a:r>
            <a:r>
              <a:rPr lang="ru-RU" sz="1600" dirty="0">
                <a:solidFill>
                  <a:schemeClr val="tx1"/>
                </a:solidFill>
                <a:latin typeface="Arial" panose="020B0604020202020204" pitchFamily="34" charset="0"/>
                <a:cs typeface="Arial" panose="020B0604020202020204" pitchFamily="34" charset="0"/>
              </a:rPr>
              <a:t>должностным положением, дача взятки, получение взятки, злоупотребление полномочиями, коммерческий подкуп либо иное незаконное использование физическим лицом своего должностного положения вопреки законным интересам общества и государства в целях получения выгоды в виде денег, ценностей, иного имущества или услуг имущественного характера, иных имущественных прав для себя или для третьих лиц либо незаконное предоставление такой выгоды указанному лицу другими физическими лицами, а также совершение указанных деяний, от имени или в интересах юридического лица;</a:t>
            </a:r>
          </a:p>
          <a:p>
            <a:pPr indent="442913" algn="just"/>
            <a:endParaRPr lang="ru-RU" sz="1600" dirty="0">
              <a:solidFill>
                <a:schemeClr val="tx1"/>
              </a:solidFill>
              <a:latin typeface="Arial" panose="020B0604020202020204" pitchFamily="34" charset="0"/>
              <a:cs typeface="Arial" panose="020B0604020202020204" pitchFamily="34" charset="0"/>
            </a:endParaRPr>
          </a:p>
          <a:p>
            <a:pPr algn="just"/>
            <a:r>
              <a:rPr lang="ru-RU" sz="1600" b="1" dirty="0">
                <a:solidFill>
                  <a:schemeClr val="tx1"/>
                </a:solidFill>
                <a:latin typeface="Arial" panose="020B0604020202020204" pitchFamily="34" charset="0"/>
                <a:cs typeface="Arial" panose="020B0604020202020204" pitchFamily="34" charset="0"/>
              </a:rPr>
              <a:t>	Противодействие коррупции - </a:t>
            </a:r>
            <a:r>
              <a:rPr lang="ru-RU" sz="1600" dirty="0">
                <a:solidFill>
                  <a:schemeClr val="tx1"/>
                </a:solidFill>
                <a:latin typeface="Arial" panose="020B0604020202020204" pitchFamily="34" charset="0"/>
                <a:cs typeface="Arial" panose="020B0604020202020204" pitchFamily="34" charset="0"/>
              </a:rPr>
              <a:t>деятельность федеральных органов государственной власти, органов государственной власти субъектов Российской Федерации, органов местного самоуправления, институтов гражданского общества, организаций и физических лиц в пределах их полномочий:</a:t>
            </a:r>
          </a:p>
          <a:p>
            <a:pPr algn="just"/>
            <a:r>
              <a:rPr lang="ru-RU" sz="1600" dirty="0">
                <a:solidFill>
                  <a:schemeClr val="tx1"/>
                </a:solidFill>
                <a:latin typeface="Arial" panose="020B0604020202020204" pitchFamily="34" charset="0"/>
                <a:cs typeface="Arial" panose="020B0604020202020204" pitchFamily="34" charset="0"/>
              </a:rPr>
              <a:t>а) по предупреждению коррупции, в том числе по выявлению и последующему устранению причин коррупции (профилактика коррупции);</a:t>
            </a:r>
          </a:p>
          <a:p>
            <a:pPr algn="just"/>
            <a:r>
              <a:rPr lang="ru-RU" sz="1600" dirty="0">
                <a:solidFill>
                  <a:schemeClr val="tx1"/>
                </a:solidFill>
                <a:latin typeface="Arial" panose="020B0604020202020204" pitchFamily="34" charset="0"/>
                <a:cs typeface="Arial" panose="020B0604020202020204" pitchFamily="34" charset="0"/>
              </a:rPr>
              <a:t>б) по выявлению, предупреждению, пресечению, раскрытию и расследованию коррупционных правонарушений (борьба с коррупцией);</a:t>
            </a:r>
          </a:p>
          <a:p>
            <a:pPr algn="just"/>
            <a:r>
              <a:rPr lang="ru-RU" sz="1600" dirty="0">
                <a:solidFill>
                  <a:schemeClr val="tx1"/>
                </a:solidFill>
                <a:latin typeface="Arial" panose="020B0604020202020204" pitchFamily="34" charset="0"/>
                <a:cs typeface="Arial" panose="020B0604020202020204" pitchFamily="34" charset="0"/>
              </a:rPr>
              <a:t>в) по минимизации и (или) ликвидации последствий коррупционных правонарушений.</a:t>
            </a:r>
          </a:p>
          <a:p>
            <a:pPr indent="442913" algn="just"/>
            <a:endParaRPr lang="ru-RU" sz="1600" dirty="0">
              <a:solidFill>
                <a:schemeClr val="tx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3348571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 y="0"/>
            <a:ext cx="9144000" cy="692696"/>
          </a:xfrm>
          <a:noFill/>
        </p:spPr>
        <p:style>
          <a:lnRef idx="1">
            <a:schemeClr val="accent5"/>
          </a:lnRef>
          <a:fillRef idx="2">
            <a:schemeClr val="accent5"/>
          </a:fillRef>
          <a:effectRef idx="1">
            <a:schemeClr val="accent5"/>
          </a:effectRef>
          <a:fontRef idx="minor">
            <a:schemeClr val="dk1"/>
          </a:fontRef>
        </p:style>
        <p:txBody>
          <a:bodyPr>
            <a:normAutofit/>
          </a:bodyPr>
          <a:lstStyle/>
          <a:p>
            <a:r>
              <a:rPr lang="ru-RU" sz="1800" b="1" i="0" u="none" strike="noStrike" baseline="0" dirty="0">
                <a:solidFill>
                  <a:srgbClr val="000000"/>
                </a:solidFill>
                <a:latin typeface="Arial" panose="020B0604020202020204" pitchFamily="34" charset="0"/>
              </a:rPr>
              <a:t>ОТВЕТСТВЕННОСТЬ ЗА КОРРУПЦИОННЫЕ </a:t>
            </a:r>
            <a:br>
              <a:rPr lang="ru-RU" sz="1800" b="0" i="0" u="none" strike="noStrike" baseline="0" dirty="0">
                <a:solidFill>
                  <a:srgbClr val="000000"/>
                </a:solidFill>
                <a:latin typeface="Arial" panose="020B0604020202020204" pitchFamily="34" charset="0"/>
              </a:rPr>
            </a:br>
            <a:r>
              <a:rPr lang="ru-RU" sz="1800" b="1" i="0" u="none" strike="noStrike" baseline="0" dirty="0">
                <a:solidFill>
                  <a:srgbClr val="000000"/>
                </a:solidFill>
                <a:latin typeface="Arial" panose="020B0604020202020204" pitchFamily="34" charset="0"/>
              </a:rPr>
              <a:t>ПРАВОНАРУШЕНИЯ</a:t>
            </a:r>
            <a:endParaRPr lang="ru-RU" sz="2000" dirty="0">
              <a:solidFill>
                <a:schemeClr val="tx1"/>
              </a:solidFill>
              <a:effectLst>
                <a:outerShdw blurRad="38100" dist="38100" dir="2700000" algn="tl">
                  <a:srgbClr val="000000">
                    <a:alpha val="43137"/>
                  </a:srgbClr>
                </a:outerShdw>
              </a:effectLst>
            </a:endParaRPr>
          </a:p>
        </p:txBody>
      </p:sp>
      <p:sp>
        <p:nvSpPr>
          <p:cNvPr id="3" name="Прямоугольник 2"/>
          <p:cNvSpPr/>
          <p:nvPr/>
        </p:nvSpPr>
        <p:spPr>
          <a:xfrm>
            <a:off x="899592" y="692696"/>
            <a:ext cx="8244408" cy="6165303"/>
          </a:xfrm>
          <a:prstGeom prst="rect">
            <a:avLst/>
          </a:prstGeom>
          <a:noFill/>
          <a:ln>
            <a:solidFill>
              <a:srgbClr val="00B050"/>
            </a:solidFill>
          </a:ln>
          <a:scene3d>
            <a:camera prst="orthographicFront"/>
            <a:lightRig rig="threePt" dir="t"/>
          </a:scene3d>
          <a:sp3d>
            <a:bevelT prst="slop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ru-RU" dirty="0">
                <a:solidFill>
                  <a:schemeClr val="tx1"/>
                </a:solidFill>
                <a:latin typeface="Arial" panose="020B0604020202020204" pitchFamily="34" charset="0"/>
                <a:cs typeface="Arial" panose="020B0604020202020204" pitchFamily="34" charset="0"/>
              </a:rPr>
              <a:t>В качестве субъекта административной ответственности выступают только юридические лица.</a:t>
            </a:r>
          </a:p>
          <a:p>
            <a:pPr algn="just"/>
            <a:endParaRPr lang="ru-RU" dirty="0">
              <a:solidFill>
                <a:schemeClr val="tx1"/>
              </a:solidFill>
              <a:latin typeface="Arial" panose="020B0604020202020204" pitchFamily="34" charset="0"/>
              <a:cs typeface="Arial" panose="020B0604020202020204" pitchFamily="34" charset="0"/>
            </a:endParaRPr>
          </a:p>
          <a:p>
            <a:pPr algn="just"/>
            <a:r>
              <a:rPr lang="ru-RU" dirty="0">
                <a:solidFill>
                  <a:schemeClr val="tx1"/>
                </a:solidFill>
                <a:latin typeface="Arial" panose="020B0604020202020204" pitchFamily="34" charset="0"/>
                <a:cs typeface="Arial" panose="020B0604020202020204" pitchFamily="34" charset="0"/>
              </a:rPr>
              <a:t>Под должностным лицом понимаются лица, постоянно, временно или по специальному полномочию осуществляющие функции представителя власти либо выполняющие организационно-распорядительные, административно-хозяйственные функции в государственных органах, органах местного самоуправления, государственных и муниципальных учреждениях, государственных корпорациях, а также в Вооруженных Силах РФ, других войсках и воинских формированиях Российской Федерации.</a:t>
            </a:r>
          </a:p>
          <a:p>
            <a:pPr algn="just"/>
            <a:endParaRPr lang="ru-RU" dirty="0">
              <a:solidFill>
                <a:schemeClr val="tx1"/>
              </a:solidFill>
              <a:latin typeface="Arial" panose="020B0604020202020204" pitchFamily="34" charset="0"/>
              <a:cs typeface="Arial" panose="020B0604020202020204" pitchFamily="34" charset="0"/>
            </a:endParaRPr>
          </a:p>
          <a:p>
            <a:pPr algn="just"/>
            <a:r>
              <a:rPr lang="ru-RU" dirty="0">
                <a:solidFill>
                  <a:schemeClr val="tx1"/>
                </a:solidFill>
                <a:latin typeface="Arial" panose="020B0604020202020204" pitchFamily="34" charset="0"/>
                <a:cs typeface="Arial" panose="020B0604020202020204" pitchFamily="34" charset="0"/>
              </a:rPr>
              <a:t>В соответствии со статьей 13 Федерального закона № 273-ФЗ граждане Российской Федерации, иностранные граждане и лица без гражданства за совершение коррупционных правонарушений несут уголовную, административную, гражданско-правовую и дисциплинарную ответственность в соответствии с законодательством Российской Федерации.</a:t>
            </a:r>
            <a:endParaRPr lang="ru-RU"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621934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 y="0"/>
            <a:ext cx="9144000" cy="692696"/>
          </a:xfrm>
          <a:noFill/>
        </p:spPr>
        <p:style>
          <a:lnRef idx="1">
            <a:schemeClr val="accent5"/>
          </a:lnRef>
          <a:fillRef idx="2">
            <a:schemeClr val="accent5"/>
          </a:fillRef>
          <a:effectRef idx="1">
            <a:schemeClr val="accent5"/>
          </a:effectRef>
          <a:fontRef idx="minor">
            <a:schemeClr val="dk1"/>
          </a:fontRef>
        </p:style>
        <p:txBody>
          <a:bodyPr>
            <a:normAutofit/>
          </a:bodyPr>
          <a:lstStyle/>
          <a:p>
            <a:r>
              <a:rPr lang="ru-RU" sz="1800" b="1" i="0" u="none" strike="noStrike" baseline="0" dirty="0">
                <a:solidFill>
                  <a:srgbClr val="000000"/>
                </a:solidFill>
                <a:latin typeface="Arial" panose="020B0604020202020204" pitchFamily="34" charset="0"/>
              </a:rPr>
              <a:t>ОТВЕТСТВЕННОСТЬ ЗА КОРРУПЦИОННЫЕ </a:t>
            </a:r>
            <a:br>
              <a:rPr lang="ru-RU" sz="1800" b="0" i="0" u="none" strike="noStrike" baseline="0" dirty="0">
                <a:solidFill>
                  <a:srgbClr val="000000"/>
                </a:solidFill>
                <a:latin typeface="Arial" panose="020B0604020202020204" pitchFamily="34" charset="0"/>
              </a:rPr>
            </a:br>
            <a:r>
              <a:rPr lang="ru-RU" sz="1800" b="1" i="0" u="none" strike="noStrike" baseline="0" dirty="0">
                <a:solidFill>
                  <a:srgbClr val="000000"/>
                </a:solidFill>
                <a:latin typeface="Arial" panose="020B0604020202020204" pitchFamily="34" charset="0"/>
              </a:rPr>
              <a:t>ПРАВОНАРУШЕНИЯ</a:t>
            </a:r>
            <a:endParaRPr lang="ru-RU" sz="2000" dirty="0">
              <a:solidFill>
                <a:schemeClr val="tx1"/>
              </a:solidFill>
              <a:effectLst>
                <a:outerShdw blurRad="38100" dist="38100" dir="2700000" algn="tl">
                  <a:srgbClr val="000000">
                    <a:alpha val="43137"/>
                  </a:srgbClr>
                </a:outerShdw>
              </a:effectLst>
            </a:endParaRPr>
          </a:p>
        </p:txBody>
      </p:sp>
      <p:sp>
        <p:nvSpPr>
          <p:cNvPr id="3" name="Прямоугольник 2"/>
          <p:cNvSpPr/>
          <p:nvPr/>
        </p:nvSpPr>
        <p:spPr>
          <a:xfrm>
            <a:off x="971600" y="692696"/>
            <a:ext cx="8172400" cy="6165304"/>
          </a:xfrm>
          <a:prstGeom prst="rect">
            <a:avLst/>
          </a:prstGeom>
          <a:noFill/>
          <a:ln>
            <a:solidFill>
              <a:srgbClr val="00B050"/>
            </a:solidFill>
          </a:ln>
          <a:scene3d>
            <a:camera prst="orthographicFront"/>
            <a:lightRig rig="threePt" dir="t"/>
          </a:scene3d>
          <a:sp3d>
            <a:bevelT prst="slop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ru-RU" sz="1700" b="1" dirty="0">
                <a:solidFill>
                  <a:schemeClr val="tx1"/>
                </a:solidFill>
                <a:latin typeface="Arial" panose="020B0604020202020204" pitchFamily="34" charset="0"/>
                <a:cs typeface="Arial" panose="020B0604020202020204" pitchFamily="34" charset="0"/>
              </a:rPr>
              <a:t>ПОЛУЧЕНИЕ ВЗЯТКИ (ст. 290 УК РФ) </a:t>
            </a:r>
            <a:r>
              <a:rPr lang="ru-RU" sz="1700" dirty="0">
                <a:solidFill>
                  <a:schemeClr val="tx1"/>
                </a:solidFill>
                <a:latin typeface="Arial" panose="020B0604020202020204" pitchFamily="34" charset="0"/>
                <a:cs typeface="Arial" panose="020B0604020202020204" pitchFamily="34" charset="0"/>
              </a:rPr>
              <a:t>-это преступление выражается в получении должностным лицом, иностранным должностным лицом либо должностным лицом публичной международной организации лично или через посредника взятки в виде денег, ценных бумаг, иного имущества либо в виде незаконных оказания ему услуг имущественного характера, предоставления иных имущественных прав за совершение действий (бездействие) в пользу взяткодателя или представляемых им лиц, если такие действия (бездействие) входят в служебные полномочия должностного лица либо если оно в силу должностного положения может способствовать таким действиям (бездействию), а равно за общее покровительство или попустительство по службе</a:t>
            </a:r>
          </a:p>
          <a:p>
            <a:pPr algn="just"/>
            <a:r>
              <a:rPr lang="ru-RU" sz="1700" dirty="0">
                <a:solidFill>
                  <a:schemeClr val="tx1"/>
                </a:solidFill>
                <a:latin typeface="Arial" panose="020B0604020202020204" pitchFamily="34" charset="0"/>
                <a:cs typeface="Arial" panose="020B0604020202020204" pitchFamily="34" charset="0"/>
              </a:rPr>
              <a:t>.</a:t>
            </a:r>
          </a:p>
          <a:p>
            <a:pPr algn="just"/>
            <a:r>
              <a:rPr lang="ru-RU" sz="1700" b="1" i="1" dirty="0">
                <a:solidFill>
                  <a:schemeClr val="tx1"/>
                </a:solidFill>
                <a:latin typeface="Arial" panose="020B0604020202020204" pitchFamily="34" charset="0"/>
                <a:cs typeface="Arial" panose="020B0604020202020204" pitchFamily="34" charset="0"/>
              </a:rPr>
              <a:t>НАКАЗАНИЕ. </a:t>
            </a:r>
            <a:r>
              <a:rPr lang="ru-RU" sz="1700" i="1" dirty="0">
                <a:solidFill>
                  <a:schemeClr val="tx1"/>
                </a:solidFill>
                <a:latin typeface="Arial" panose="020B0604020202020204" pitchFamily="34" charset="0"/>
                <a:cs typeface="Arial" panose="020B0604020202020204" pitchFamily="34" charset="0"/>
              </a:rPr>
              <a:t>Применительно к ответственности за получение взятки наказания —различны, что позволяет учесть и обстоятельства совершения, и личность виновного. Так, самым мягким наказанием за получение взятки является штраф, а самым суровым —лишение свободы на срок до 15 лет. Кроме того, за получение взятки суд может лишить осужденного права занимать определенные должности или заниматься определенной деятельностью на срок до трех лет.</a:t>
            </a:r>
            <a:endParaRPr lang="ru-RU" sz="1700" i="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258619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3999" cy="836712"/>
          </a:xfrm>
          <a:noFill/>
        </p:spPr>
        <p:style>
          <a:lnRef idx="1">
            <a:schemeClr val="accent5"/>
          </a:lnRef>
          <a:fillRef idx="2">
            <a:schemeClr val="accent5"/>
          </a:fillRef>
          <a:effectRef idx="1">
            <a:schemeClr val="accent5"/>
          </a:effectRef>
          <a:fontRef idx="minor">
            <a:schemeClr val="dk1"/>
          </a:fontRef>
        </p:style>
        <p:txBody>
          <a:bodyPr>
            <a:normAutofit/>
          </a:bodyPr>
          <a:lstStyle/>
          <a:p>
            <a:r>
              <a:rPr lang="ru-RU" sz="1800" b="1" i="0" u="none" strike="noStrike" baseline="0" dirty="0">
                <a:solidFill>
                  <a:srgbClr val="000000"/>
                </a:solidFill>
                <a:latin typeface="Arial" panose="020B0604020202020204" pitchFamily="34" charset="0"/>
              </a:rPr>
              <a:t>ОТВЕТСТВЕННОСТЬ ЗА КОРРУПЦИОННЫЕ </a:t>
            </a:r>
            <a:br>
              <a:rPr lang="ru-RU" sz="1800" b="0" i="0" u="none" strike="noStrike" baseline="0" dirty="0">
                <a:solidFill>
                  <a:srgbClr val="000000"/>
                </a:solidFill>
                <a:latin typeface="Arial" panose="020B0604020202020204" pitchFamily="34" charset="0"/>
              </a:rPr>
            </a:br>
            <a:r>
              <a:rPr lang="ru-RU" sz="1800" b="1" i="0" u="none" strike="noStrike" baseline="0" dirty="0">
                <a:solidFill>
                  <a:srgbClr val="000000"/>
                </a:solidFill>
                <a:latin typeface="Arial" panose="020B0604020202020204" pitchFamily="34" charset="0"/>
              </a:rPr>
              <a:t>ПРАВОНАРУШЕНИЯ</a:t>
            </a:r>
            <a:endParaRPr lang="ru-RU" sz="2000" dirty="0">
              <a:solidFill>
                <a:schemeClr val="tx1"/>
              </a:solidFill>
              <a:effectLst>
                <a:outerShdw blurRad="38100" dist="38100" dir="2700000" algn="tl">
                  <a:srgbClr val="000000">
                    <a:alpha val="43137"/>
                  </a:srgbClr>
                </a:outerShdw>
              </a:effectLst>
            </a:endParaRPr>
          </a:p>
        </p:txBody>
      </p:sp>
      <p:sp>
        <p:nvSpPr>
          <p:cNvPr id="3" name="Прямоугольник 2"/>
          <p:cNvSpPr/>
          <p:nvPr/>
        </p:nvSpPr>
        <p:spPr>
          <a:xfrm>
            <a:off x="971600" y="908720"/>
            <a:ext cx="8172399" cy="5832647"/>
          </a:xfrm>
          <a:prstGeom prst="rect">
            <a:avLst/>
          </a:prstGeom>
          <a:noFill/>
          <a:ln>
            <a:solidFill>
              <a:srgbClr val="00B050"/>
            </a:solidFill>
          </a:ln>
          <a:scene3d>
            <a:camera prst="orthographicFront"/>
            <a:lightRig rig="threePt" dir="t"/>
          </a:scene3d>
          <a:sp3d>
            <a:bevelT prst="slop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ru-RU" sz="1700" b="1" dirty="0">
                <a:solidFill>
                  <a:schemeClr val="tx1"/>
                </a:solidFill>
                <a:latin typeface="Arial" panose="020B0604020202020204" pitchFamily="34" charset="0"/>
                <a:cs typeface="Arial" panose="020B0604020202020204" pitchFamily="34" charset="0"/>
              </a:rPr>
              <a:t>ДАЧА ВЗЯТКИ (ст. 291 УК РФ) </a:t>
            </a:r>
            <a:r>
              <a:rPr lang="ru-RU" sz="1700" dirty="0">
                <a:solidFill>
                  <a:schemeClr val="tx1"/>
                </a:solidFill>
                <a:latin typeface="Arial" panose="020B0604020202020204" pitchFamily="34" charset="0"/>
                <a:cs typeface="Arial" panose="020B0604020202020204" pitchFamily="34" charset="0"/>
              </a:rPr>
              <a:t>выражается в передаче не кому бы то ни было, а исчерпывающе перечисленным в законе субъектам, —должностному лицу, иностранному должностному лицу либо должностному лицу публичной международной организации, взятки лично или через посредника.</a:t>
            </a:r>
          </a:p>
          <a:p>
            <a:endParaRPr lang="ru-RU" sz="1700" dirty="0">
              <a:solidFill>
                <a:schemeClr val="tx1"/>
              </a:solidFill>
              <a:latin typeface="Arial" panose="020B0604020202020204" pitchFamily="34" charset="0"/>
              <a:cs typeface="Arial" panose="020B0604020202020204" pitchFamily="34" charset="0"/>
            </a:endParaRPr>
          </a:p>
          <a:p>
            <a:pPr algn="just"/>
            <a:r>
              <a:rPr lang="ru-RU" sz="1700" b="1" i="1" dirty="0">
                <a:solidFill>
                  <a:schemeClr val="tx1"/>
                </a:solidFill>
                <a:latin typeface="Arial" panose="020B0604020202020204" pitchFamily="34" charset="0"/>
                <a:cs typeface="Arial" panose="020B0604020202020204" pitchFamily="34" charset="0"/>
              </a:rPr>
              <a:t>НАКАЗАНИЕ</a:t>
            </a:r>
            <a:r>
              <a:rPr lang="ru-RU" sz="1700" i="1" dirty="0">
                <a:solidFill>
                  <a:schemeClr val="tx1"/>
                </a:solidFill>
                <a:latin typeface="Arial" panose="020B0604020202020204" pitchFamily="34" charset="0"/>
                <a:cs typeface="Arial" panose="020B0604020202020204" pitchFamily="34" charset="0"/>
              </a:rPr>
              <a:t>. Регламентируя наказание, законодатель в качестве самого мягкого установил штраф, а самого сурового —лишение свободы на срок до 12 лет. За дачу взятки также могут применить наказание в виде лишения права занимать определенные должности или заниматься определенной деятельностью на срок до трех лет.</a:t>
            </a:r>
          </a:p>
          <a:p>
            <a:pPr algn="just"/>
            <a:r>
              <a:rPr lang="ru-RU" sz="1700" b="1" i="1" dirty="0">
                <a:solidFill>
                  <a:schemeClr val="tx1"/>
                </a:solidFill>
                <a:latin typeface="Arial" panose="020B0604020202020204" pitchFamily="34" charset="0"/>
                <a:cs typeface="Arial" panose="020B0604020202020204" pitchFamily="34" charset="0"/>
              </a:rPr>
              <a:t>Важно отметить</a:t>
            </a:r>
            <a:r>
              <a:rPr lang="ru-RU" sz="1700" i="1" dirty="0">
                <a:solidFill>
                  <a:schemeClr val="tx1"/>
                </a:solidFill>
                <a:latin typeface="Arial" panose="020B0604020202020204" pitchFamily="34" charset="0"/>
                <a:cs typeface="Arial" panose="020B0604020202020204" pitchFamily="34" charset="0"/>
              </a:rPr>
              <a:t>, что применительно к этому деянию законодатель предусмотрел так называемую поощрительную норму, согласно которой давшее взятку лицо освобождается от уголовной ответственности, если оно активно способствовало раскрытию и (или) расследованию преступления и либо имело место вымогательство взятки со стороны должностного лица, либо лицо после совершения преступления</a:t>
            </a:r>
            <a:endParaRPr lang="ru-RU" sz="1700"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971596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3999" cy="764704"/>
          </a:xfrm>
          <a:noFill/>
        </p:spPr>
        <p:style>
          <a:lnRef idx="1">
            <a:schemeClr val="accent5"/>
          </a:lnRef>
          <a:fillRef idx="2">
            <a:schemeClr val="accent5"/>
          </a:fillRef>
          <a:effectRef idx="1">
            <a:schemeClr val="accent5"/>
          </a:effectRef>
          <a:fontRef idx="minor">
            <a:schemeClr val="dk1"/>
          </a:fontRef>
        </p:style>
        <p:txBody>
          <a:bodyPr>
            <a:normAutofit/>
          </a:bodyPr>
          <a:lstStyle/>
          <a:p>
            <a:r>
              <a:rPr lang="ru-RU" sz="1800" b="1" i="0" u="none" strike="noStrike" baseline="0" dirty="0">
                <a:solidFill>
                  <a:srgbClr val="000000"/>
                </a:solidFill>
                <a:latin typeface="Arial" panose="020B0604020202020204" pitchFamily="34" charset="0"/>
              </a:rPr>
              <a:t>ОТВЕТСТВЕННОСТЬ ЗА КОРРУПЦИОННЫЕ </a:t>
            </a:r>
            <a:br>
              <a:rPr lang="ru-RU" sz="1800" b="0" i="0" u="none" strike="noStrike" baseline="0" dirty="0">
                <a:solidFill>
                  <a:srgbClr val="000000"/>
                </a:solidFill>
                <a:latin typeface="Arial" panose="020B0604020202020204" pitchFamily="34" charset="0"/>
              </a:rPr>
            </a:br>
            <a:r>
              <a:rPr lang="ru-RU" sz="1800" b="1" i="0" u="none" strike="noStrike" baseline="0" dirty="0">
                <a:solidFill>
                  <a:srgbClr val="000000"/>
                </a:solidFill>
                <a:latin typeface="Arial" panose="020B0604020202020204" pitchFamily="34" charset="0"/>
              </a:rPr>
              <a:t>ПРАВОНАРУШЕНИЯ</a:t>
            </a:r>
            <a:endParaRPr lang="ru-RU" sz="2000" dirty="0">
              <a:solidFill>
                <a:schemeClr val="tx1"/>
              </a:solidFill>
              <a:effectLst>
                <a:outerShdw blurRad="38100" dist="38100" dir="2700000" algn="tl">
                  <a:srgbClr val="000000">
                    <a:alpha val="43137"/>
                  </a:srgbClr>
                </a:outerShdw>
              </a:effectLst>
            </a:endParaRPr>
          </a:p>
        </p:txBody>
      </p:sp>
      <p:sp>
        <p:nvSpPr>
          <p:cNvPr id="3" name="Прямоугольник 2"/>
          <p:cNvSpPr/>
          <p:nvPr/>
        </p:nvSpPr>
        <p:spPr>
          <a:xfrm>
            <a:off x="827584" y="764704"/>
            <a:ext cx="8316415" cy="6093295"/>
          </a:xfrm>
          <a:prstGeom prst="rect">
            <a:avLst/>
          </a:prstGeom>
          <a:noFill/>
          <a:ln>
            <a:solidFill>
              <a:srgbClr val="00B050"/>
            </a:solidFill>
          </a:ln>
          <a:scene3d>
            <a:camera prst="orthographicFront"/>
            <a:lightRig rig="threePt" dir="t"/>
          </a:scene3d>
          <a:sp3d>
            <a:bevelT prst="slop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ru-RU" sz="1600" b="1" dirty="0">
                <a:solidFill>
                  <a:schemeClr val="tx1"/>
                </a:solidFill>
                <a:latin typeface="Arial" panose="020B0604020202020204" pitchFamily="34" charset="0"/>
                <a:cs typeface="Arial" panose="020B0604020202020204" pitchFamily="34" charset="0"/>
              </a:rPr>
              <a:t>ПОСРЕДНИЧЕСТВО ВО ВЗЯТОЧНИЧЕСТВЕ (ст. 291.1 УК РФ) </a:t>
            </a:r>
            <a:r>
              <a:rPr lang="ru-RU" sz="1600" dirty="0">
                <a:solidFill>
                  <a:schemeClr val="tx1"/>
                </a:solidFill>
                <a:latin typeface="Arial" panose="020B0604020202020204" pitchFamily="34" charset="0"/>
                <a:cs typeface="Arial" panose="020B0604020202020204" pitchFamily="34" charset="0"/>
              </a:rPr>
              <a:t>выражается в непосредственной передаче взятки по поручению взяткодателя или взяткополучателя либо иное способствование взяткодателю и (или) взяткополучателю в достижении, либо реализации соглашения между ними о получении и даче взятки в значительном размере. В соответствии с примечанием к ст. 290 УК РФ под взяткой в значительном размере понимается сумма денег, стоимость ценных бумаг, иного имущества, услуг имущественного характера, иных имущественных прав, превышающая 25 000 руб.</a:t>
            </a:r>
          </a:p>
          <a:p>
            <a:pPr algn="just"/>
            <a:endParaRPr lang="ru-RU" sz="1600" dirty="0">
              <a:solidFill>
                <a:schemeClr val="tx1"/>
              </a:solidFill>
              <a:latin typeface="Arial" panose="020B0604020202020204" pitchFamily="34" charset="0"/>
              <a:cs typeface="Arial" panose="020B0604020202020204" pitchFamily="34" charset="0"/>
            </a:endParaRPr>
          </a:p>
          <a:p>
            <a:pPr algn="just"/>
            <a:r>
              <a:rPr lang="ru-RU" sz="1600" b="1" dirty="0">
                <a:solidFill>
                  <a:schemeClr val="tx1"/>
                </a:solidFill>
                <a:latin typeface="Arial" panose="020B0604020202020204" pitchFamily="34" charset="0"/>
                <a:cs typeface="Arial" panose="020B0604020202020204" pitchFamily="34" charset="0"/>
              </a:rPr>
              <a:t>НАКАЗАНИЕ. Самым мягким наказанием за посредничество во взяточничестве является штраф, а самым суровым —лишение свободы на срок до 7 лет. За посредничество во взяточничестве виновный может быть лишен права занимать определенные должности или заниматься определенной деятельностью на срок до трех лет.</a:t>
            </a:r>
          </a:p>
          <a:p>
            <a:pPr algn="just"/>
            <a:r>
              <a:rPr lang="ru-RU" sz="1600" i="1" dirty="0">
                <a:solidFill>
                  <a:schemeClr val="tx1"/>
                </a:solidFill>
                <a:latin typeface="Arial" panose="020B0604020202020204" pitchFamily="34" charset="0"/>
                <a:cs typeface="Arial" panose="020B0604020202020204" pitchFamily="34" charset="0"/>
              </a:rPr>
              <a:t>Важно знать, что передача чиновнику в связи с должностным положением денег в любом случае не будет рассматриваться как подарок. Опасность таких действий заключается в том, что у статей 290 и 291, 291.1. УК РФ формально нет нижнего порога размера взятки. Законодатель устанавливает четкую классификацию видов взяток</a:t>
            </a:r>
            <a:r>
              <a:rPr lang="ru-RU" sz="1600" dirty="0">
                <a:solidFill>
                  <a:schemeClr val="tx1"/>
                </a:solidFill>
                <a:latin typeface="Arial" panose="020B0604020202020204" pitchFamily="34" charset="0"/>
                <a:cs typeface="Arial" panose="020B0604020202020204" pitchFamily="34" charset="0"/>
              </a:rPr>
              <a:t>—</a:t>
            </a:r>
            <a:r>
              <a:rPr lang="ru-RU" sz="1600" i="1" dirty="0">
                <a:solidFill>
                  <a:schemeClr val="tx1"/>
                </a:solidFill>
                <a:latin typeface="Arial" panose="020B0604020202020204" pitchFamily="34" charset="0"/>
                <a:cs typeface="Arial" panose="020B0604020202020204" pitchFamily="34" charset="0"/>
              </a:rPr>
              <a:t>в зависимости от их размера. «Минимальной» считается взятка до 25000 рублей.</a:t>
            </a:r>
            <a:endParaRPr lang="ru-RU" sz="1600"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978757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 y="0"/>
            <a:ext cx="9144000" cy="764704"/>
          </a:xfrm>
          <a:noFill/>
        </p:spPr>
        <p:style>
          <a:lnRef idx="1">
            <a:schemeClr val="accent5"/>
          </a:lnRef>
          <a:fillRef idx="2">
            <a:schemeClr val="accent5"/>
          </a:fillRef>
          <a:effectRef idx="1">
            <a:schemeClr val="accent5"/>
          </a:effectRef>
          <a:fontRef idx="minor">
            <a:schemeClr val="dk1"/>
          </a:fontRef>
        </p:style>
        <p:txBody>
          <a:bodyPr>
            <a:normAutofit/>
          </a:bodyPr>
          <a:lstStyle/>
          <a:p>
            <a:r>
              <a:rPr lang="ru-RU" sz="1800" b="1" i="0" u="none" strike="noStrike" baseline="0" dirty="0">
                <a:solidFill>
                  <a:srgbClr val="000000"/>
                </a:solidFill>
                <a:latin typeface="Arial" panose="020B0604020202020204" pitchFamily="34" charset="0"/>
              </a:rPr>
              <a:t>ОТВЕТСТВЕННОСТЬ ЗА КОРРУПЦИОННЫЕ </a:t>
            </a:r>
            <a:br>
              <a:rPr lang="ru-RU" sz="1800" b="0" i="0" u="none" strike="noStrike" baseline="0" dirty="0">
                <a:solidFill>
                  <a:srgbClr val="000000"/>
                </a:solidFill>
                <a:latin typeface="Arial" panose="020B0604020202020204" pitchFamily="34" charset="0"/>
              </a:rPr>
            </a:br>
            <a:r>
              <a:rPr lang="ru-RU" sz="1800" b="1" i="0" u="none" strike="noStrike" baseline="0" dirty="0">
                <a:solidFill>
                  <a:srgbClr val="000000"/>
                </a:solidFill>
                <a:latin typeface="Arial" panose="020B0604020202020204" pitchFamily="34" charset="0"/>
              </a:rPr>
              <a:t>ПРАВОНАРУШЕНИЯ</a:t>
            </a:r>
            <a:endParaRPr lang="ru-RU" sz="2000" dirty="0">
              <a:solidFill>
                <a:schemeClr val="tx1"/>
              </a:solidFill>
              <a:effectLst>
                <a:outerShdw blurRad="38100" dist="38100" dir="2700000" algn="tl">
                  <a:srgbClr val="000000">
                    <a:alpha val="43137"/>
                  </a:srgbClr>
                </a:outerShdw>
              </a:effectLst>
            </a:endParaRPr>
          </a:p>
        </p:txBody>
      </p:sp>
      <p:sp>
        <p:nvSpPr>
          <p:cNvPr id="3" name="Прямоугольник 2"/>
          <p:cNvSpPr/>
          <p:nvPr/>
        </p:nvSpPr>
        <p:spPr>
          <a:xfrm>
            <a:off x="899592" y="764704"/>
            <a:ext cx="8136904" cy="6093295"/>
          </a:xfrm>
          <a:prstGeom prst="rect">
            <a:avLst/>
          </a:prstGeom>
          <a:noFill/>
          <a:ln>
            <a:solidFill>
              <a:srgbClr val="00B050"/>
            </a:solidFill>
          </a:ln>
          <a:scene3d>
            <a:camera prst="orthographicFront"/>
            <a:lightRig rig="threePt" dir="t"/>
          </a:scene3d>
          <a:sp3d>
            <a:bevelT prst="slop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ru-RU" sz="1600" b="1" dirty="0">
                <a:solidFill>
                  <a:schemeClr val="tx1"/>
                </a:solidFill>
                <a:latin typeface="Arial" panose="020B0604020202020204" pitchFamily="34" charset="0"/>
                <a:cs typeface="Arial" panose="020B0604020202020204" pitchFamily="34" charset="0"/>
              </a:rPr>
              <a:t>ЗЛОУПОТРЕБЛЕНИЕ ДОЛЖНОСТНЫМИ ПОЛНОМОЧИЯМИ</a:t>
            </a:r>
            <a:endParaRPr lang="ru-RU" sz="1600" dirty="0">
              <a:solidFill>
                <a:schemeClr val="tx1"/>
              </a:solidFill>
              <a:latin typeface="Arial" panose="020B0604020202020204" pitchFamily="34" charset="0"/>
              <a:cs typeface="Arial" panose="020B0604020202020204" pitchFamily="34" charset="0"/>
            </a:endParaRPr>
          </a:p>
          <a:p>
            <a:pPr algn="just"/>
            <a:r>
              <a:rPr lang="ru-RU" sz="1600" dirty="0">
                <a:solidFill>
                  <a:schemeClr val="tx1"/>
                </a:solidFill>
                <a:latin typeface="Arial" panose="020B0604020202020204" pitchFamily="34" charset="0"/>
                <a:cs typeface="Arial" panose="020B0604020202020204" pitchFamily="34" charset="0"/>
              </a:rPr>
              <a:t>—это коррупционное преступление, ответственность за которое предусмотрена статьей 285 УК РФ. Суть указанного преступления заключается в использовании должностным лицом своих служебных полномочий вопреки интересам службы, если это деяние совершено из корыстной или личной заинтересованности и повлекло существенное нарушение прав и законных интересов граждан или организаций либо охраняемым законом интересам общества и государства</a:t>
            </a:r>
          </a:p>
          <a:p>
            <a:pPr algn="just"/>
            <a:r>
              <a:rPr lang="ru-RU" sz="1600" b="1" dirty="0">
                <a:solidFill>
                  <a:schemeClr val="tx1"/>
                </a:solidFill>
                <a:latin typeface="Arial" panose="020B0604020202020204" pitchFamily="34" charset="0"/>
                <a:cs typeface="Arial" panose="020B0604020202020204" pitchFamily="34" charset="0"/>
              </a:rPr>
              <a:t>НАКАЗАНИЕ. </a:t>
            </a:r>
            <a:r>
              <a:rPr lang="ru-RU" sz="1600" i="1" dirty="0">
                <a:solidFill>
                  <a:schemeClr val="tx1"/>
                </a:solidFill>
                <a:latin typeface="Arial" panose="020B0604020202020204" pitchFamily="34" charset="0"/>
                <a:cs typeface="Arial" panose="020B0604020202020204" pitchFamily="34" charset="0"/>
              </a:rPr>
              <a:t>Самым мягким наказанием за злоупотребление должностными полномочиями является штраф, а самым суровым —лишение свободы на срок до 7 лет с лишением права занимать определенные должности или заниматься определенной деятельностью на срок до трех лет или без такового.</a:t>
            </a:r>
          </a:p>
          <a:p>
            <a:pPr algn="just"/>
            <a:endParaRPr lang="ru-RU" sz="1600"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algn="just"/>
            <a:r>
              <a:rPr lang="ru-RU" sz="1600" b="1" dirty="0">
                <a:solidFill>
                  <a:schemeClr val="tx1"/>
                </a:solidFill>
                <a:latin typeface="Arial" panose="020B0604020202020204" pitchFamily="34" charset="0"/>
                <a:cs typeface="Arial" panose="020B0604020202020204" pitchFamily="34" charset="0"/>
              </a:rPr>
              <a:t>ПРЕВЫШЕНИЕ ДОЛЖНОСТНЫХ ПОЛНОМОЧИЙ (ст. 286 УК РФ)</a:t>
            </a:r>
            <a:endParaRPr lang="ru-RU" sz="1600" dirty="0">
              <a:solidFill>
                <a:schemeClr val="tx1"/>
              </a:solidFill>
              <a:latin typeface="Arial" panose="020B0604020202020204" pitchFamily="34" charset="0"/>
              <a:cs typeface="Arial" panose="020B0604020202020204" pitchFamily="34" charset="0"/>
            </a:endParaRPr>
          </a:p>
          <a:p>
            <a:pPr algn="just"/>
            <a:r>
              <a:rPr lang="ru-RU" sz="1600" dirty="0">
                <a:solidFill>
                  <a:schemeClr val="tx1"/>
                </a:solidFill>
                <a:latin typeface="Arial" panose="020B0604020202020204" pitchFamily="34" charset="0"/>
                <a:cs typeface="Arial" panose="020B0604020202020204" pitchFamily="34" charset="0"/>
              </a:rPr>
              <a:t>предусматривает ответственность за совершение должностным лицом действий, явно выходящих за пределы его полномочий и повлекших существенное нарушение прав и законных интересов граждан или организаций либо охраняемых законом интересов общества или государства.</a:t>
            </a:r>
          </a:p>
          <a:p>
            <a:pPr algn="just"/>
            <a:r>
              <a:rPr lang="ru-RU" sz="1600" b="1" dirty="0">
                <a:solidFill>
                  <a:schemeClr val="tx1"/>
                </a:solidFill>
                <a:latin typeface="Arial" panose="020B0604020202020204" pitchFamily="34" charset="0"/>
                <a:cs typeface="Arial" panose="020B0604020202020204" pitchFamily="34" charset="0"/>
              </a:rPr>
              <a:t>НАКАЗАНИЕ. </a:t>
            </a:r>
            <a:r>
              <a:rPr lang="ru-RU" sz="1600" i="1" dirty="0">
                <a:solidFill>
                  <a:schemeClr val="tx1"/>
                </a:solidFill>
                <a:latin typeface="Arial" panose="020B0604020202020204" pitchFamily="34" charset="0"/>
                <a:cs typeface="Arial" panose="020B0604020202020204" pitchFamily="34" charset="0"/>
              </a:rPr>
              <a:t>Самым мягким наказанием за превышение должностных полномочий является штраф, а самым суровым —лишение свободы на срок до 4 лет.</a:t>
            </a:r>
            <a:endParaRPr lang="ru-RU" sz="1600" i="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endParaRPr lang="ru-RU" sz="2700" dirty="0">
              <a:solidFill>
                <a:schemeClr val="tx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7644964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 y="0"/>
            <a:ext cx="9144000" cy="764704"/>
          </a:xfrm>
          <a:noFill/>
        </p:spPr>
        <p:style>
          <a:lnRef idx="1">
            <a:schemeClr val="accent5"/>
          </a:lnRef>
          <a:fillRef idx="2">
            <a:schemeClr val="accent5"/>
          </a:fillRef>
          <a:effectRef idx="1">
            <a:schemeClr val="accent5"/>
          </a:effectRef>
          <a:fontRef idx="minor">
            <a:schemeClr val="dk1"/>
          </a:fontRef>
        </p:style>
        <p:txBody>
          <a:bodyPr>
            <a:normAutofit/>
          </a:bodyPr>
          <a:lstStyle/>
          <a:p>
            <a:r>
              <a:rPr lang="ru-RU" sz="1800" b="1" i="0" u="none" strike="noStrike" baseline="0" dirty="0">
                <a:solidFill>
                  <a:srgbClr val="000000"/>
                </a:solidFill>
                <a:latin typeface="Arial" panose="020B0604020202020204" pitchFamily="34" charset="0"/>
              </a:rPr>
              <a:t>АДМИНИСТРАТИВНАЯ ОТВЕТСТВЕННОСТЬ</a:t>
            </a:r>
            <a:br>
              <a:rPr lang="ru-RU" sz="1800" b="0" i="0" u="none" strike="noStrike" baseline="0" dirty="0">
                <a:solidFill>
                  <a:srgbClr val="000000"/>
                </a:solidFill>
                <a:latin typeface="Arial" panose="020B0604020202020204" pitchFamily="34" charset="0"/>
              </a:rPr>
            </a:br>
            <a:r>
              <a:rPr lang="ru-RU" sz="1800" b="1" i="0" u="none" strike="noStrike" baseline="0" dirty="0">
                <a:solidFill>
                  <a:srgbClr val="000000"/>
                </a:solidFill>
                <a:latin typeface="Arial" panose="020B0604020202020204" pitchFamily="34" charset="0"/>
              </a:rPr>
              <a:t>ЗА КОРРУПЦИОННЫЕ ПРАВОНАРУШЕНИЯ</a:t>
            </a:r>
            <a:endParaRPr lang="ru-RU" sz="2000" dirty="0">
              <a:solidFill>
                <a:schemeClr val="tx1"/>
              </a:solidFill>
              <a:effectLst>
                <a:outerShdw blurRad="38100" dist="38100" dir="2700000" algn="tl">
                  <a:srgbClr val="000000">
                    <a:alpha val="43137"/>
                  </a:srgbClr>
                </a:outerShdw>
              </a:effectLst>
            </a:endParaRPr>
          </a:p>
        </p:txBody>
      </p:sp>
      <p:sp>
        <p:nvSpPr>
          <p:cNvPr id="3" name="Прямоугольник 2"/>
          <p:cNvSpPr/>
          <p:nvPr/>
        </p:nvSpPr>
        <p:spPr>
          <a:xfrm>
            <a:off x="899592" y="764704"/>
            <a:ext cx="8136904" cy="6093297"/>
          </a:xfrm>
          <a:prstGeom prst="rect">
            <a:avLst/>
          </a:prstGeom>
          <a:noFill/>
          <a:ln>
            <a:solidFill>
              <a:srgbClr val="00B050"/>
            </a:solidFill>
          </a:ln>
          <a:scene3d>
            <a:camera prst="orthographicFront"/>
            <a:lightRig rig="threePt" dir="t"/>
          </a:scene3d>
          <a:sp3d>
            <a:bevelT prst="slop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ru-RU" sz="1700" b="1" dirty="0">
                <a:solidFill>
                  <a:schemeClr val="tx1"/>
                </a:solidFill>
                <a:latin typeface="Arial" panose="020B0604020202020204" pitchFamily="34" charset="0"/>
                <a:cs typeface="Arial" panose="020B0604020202020204" pitchFamily="34" charset="0"/>
              </a:rPr>
              <a:t>Кодекс Российской Федерации об административных правонарушениях содержит более 20 составов административных правонарушений коррупционного характера.</a:t>
            </a:r>
            <a:endParaRPr lang="ru-RU" sz="1700" dirty="0">
              <a:solidFill>
                <a:schemeClr val="tx1"/>
              </a:solidFill>
              <a:latin typeface="Arial" panose="020B0604020202020204" pitchFamily="34" charset="0"/>
              <a:cs typeface="Arial" panose="020B0604020202020204" pitchFamily="34" charset="0"/>
            </a:endParaRPr>
          </a:p>
          <a:p>
            <a:pPr algn="just"/>
            <a:endParaRPr lang="ru-RU" sz="1700" dirty="0">
              <a:solidFill>
                <a:schemeClr val="tx1"/>
              </a:solidFill>
              <a:latin typeface="Arial" panose="020B0604020202020204" pitchFamily="34" charset="0"/>
              <a:cs typeface="Arial" panose="020B0604020202020204" pitchFamily="34" charset="0"/>
            </a:endParaRPr>
          </a:p>
          <a:p>
            <a:pPr algn="just"/>
            <a:r>
              <a:rPr lang="ru-RU" sz="1700" dirty="0">
                <a:solidFill>
                  <a:schemeClr val="tx1"/>
                </a:solidFill>
                <a:latin typeface="Arial" panose="020B0604020202020204" pitchFamily="34" charset="0"/>
                <a:cs typeface="Arial" panose="020B0604020202020204" pitchFamily="34" charset="0"/>
              </a:rPr>
              <a:t>За совершение административные правонарушения коррупционной направленности могут устанавливаться и применяться следующие административные наказания:</a:t>
            </a:r>
          </a:p>
          <a:p>
            <a:pPr algn="just"/>
            <a:r>
              <a:rPr lang="ru-RU" sz="1700" dirty="0">
                <a:solidFill>
                  <a:schemeClr val="tx1"/>
                </a:solidFill>
                <a:latin typeface="Arial" panose="020B0604020202020204" pitchFamily="34" charset="0"/>
                <a:cs typeface="Arial" panose="020B0604020202020204" pitchFamily="34" charset="0"/>
              </a:rPr>
              <a:t>• административный штраф;</a:t>
            </a:r>
          </a:p>
          <a:p>
            <a:pPr algn="just"/>
            <a:r>
              <a:rPr lang="ru-RU" sz="1700" dirty="0">
                <a:solidFill>
                  <a:schemeClr val="tx1"/>
                </a:solidFill>
                <a:latin typeface="Arial" panose="020B0604020202020204" pitchFamily="34" charset="0"/>
                <a:cs typeface="Arial" panose="020B0604020202020204" pitchFamily="34" charset="0"/>
              </a:rPr>
              <a:t>• административный арест;</a:t>
            </a:r>
          </a:p>
          <a:p>
            <a:pPr algn="just"/>
            <a:r>
              <a:rPr lang="ru-RU" sz="1700" dirty="0">
                <a:solidFill>
                  <a:schemeClr val="tx1"/>
                </a:solidFill>
                <a:latin typeface="Arial" panose="020B0604020202020204" pitchFamily="34" charset="0"/>
                <a:cs typeface="Arial" panose="020B0604020202020204" pitchFamily="34" charset="0"/>
              </a:rPr>
              <a:t>• дисквалификация.</a:t>
            </a:r>
          </a:p>
          <a:p>
            <a:pPr algn="just"/>
            <a:endParaRPr lang="ru-RU" sz="1700" dirty="0">
              <a:solidFill>
                <a:schemeClr val="tx1"/>
              </a:solidFill>
              <a:latin typeface="Arial" panose="020B0604020202020204" pitchFamily="34" charset="0"/>
              <a:cs typeface="Arial" panose="020B0604020202020204" pitchFamily="34" charset="0"/>
            </a:endParaRPr>
          </a:p>
          <a:p>
            <a:pPr algn="ctr"/>
            <a:r>
              <a:rPr lang="ru-RU" sz="1700" b="1" dirty="0">
                <a:solidFill>
                  <a:schemeClr val="tx1"/>
                </a:solidFill>
                <a:latin typeface="Arial" panose="020B0604020202020204" pitchFamily="34" charset="0"/>
                <a:cs typeface="Arial" panose="020B0604020202020204" pitchFamily="34" charset="0"/>
              </a:rPr>
              <a:t>ГРАЖДАНСКО-ПРАВОВАЯ ОТВЕТСТВЕННОСТЬ ЗА КОРРУПЦИОННЫЕ ПРАВОНАРУШЕНИЯ</a:t>
            </a:r>
            <a:endParaRPr lang="ru-RU" sz="1700" dirty="0">
              <a:solidFill>
                <a:schemeClr val="tx1"/>
              </a:solidFill>
              <a:latin typeface="Arial" panose="020B0604020202020204" pitchFamily="34" charset="0"/>
              <a:cs typeface="Arial" panose="020B0604020202020204" pitchFamily="34" charset="0"/>
            </a:endParaRPr>
          </a:p>
          <a:p>
            <a:pPr algn="just"/>
            <a:r>
              <a:rPr lang="ru-RU" sz="1700" b="1" dirty="0">
                <a:solidFill>
                  <a:schemeClr val="tx1"/>
                </a:solidFill>
                <a:latin typeface="Arial" panose="020B0604020202020204" pitchFamily="34" charset="0"/>
                <a:cs typeface="Arial" panose="020B0604020202020204" pitchFamily="34" charset="0"/>
              </a:rPr>
              <a:t>Если совершенным коррупционным правонарушением (уголовного, административного, дисциплинарного характера) причиняется имущественный ущерб, то возникает гражданско-правовая ответственность (обязательства вследствие причинения вреда).</a:t>
            </a:r>
            <a:endParaRPr lang="ru-RU" sz="1700"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873699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3999" cy="764704"/>
          </a:xfrm>
          <a:noFill/>
        </p:spPr>
        <p:style>
          <a:lnRef idx="1">
            <a:schemeClr val="accent5"/>
          </a:lnRef>
          <a:fillRef idx="2">
            <a:schemeClr val="accent5"/>
          </a:fillRef>
          <a:effectRef idx="1">
            <a:schemeClr val="accent5"/>
          </a:effectRef>
          <a:fontRef idx="minor">
            <a:schemeClr val="dk1"/>
          </a:fontRef>
        </p:style>
        <p:txBody>
          <a:bodyPr>
            <a:normAutofit/>
          </a:bodyPr>
          <a:lstStyle/>
          <a:p>
            <a:r>
              <a:rPr lang="ru-RU" sz="1800" b="1" i="0" u="none" strike="noStrike" baseline="0" dirty="0">
                <a:solidFill>
                  <a:srgbClr val="000000"/>
                </a:solidFill>
                <a:latin typeface="Arial" panose="020B0604020202020204" pitchFamily="34" charset="0"/>
              </a:rPr>
              <a:t>ДИСЦИПЛИНАРНАЯ ОТВЕТСТВЕННОСТЬ ЗА КОРРУПЦИОННЫЕ ПРАВОНАРУШЕНИЯ</a:t>
            </a:r>
            <a:endParaRPr lang="ru-RU" sz="2000" dirty="0">
              <a:solidFill>
                <a:schemeClr val="tx1"/>
              </a:solidFill>
              <a:effectLst>
                <a:outerShdw blurRad="38100" dist="38100" dir="2700000" algn="tl">
                  <a:srgbClr val="000000">
                    <a:alpha val="43137"/>
                  </a:srgbClr>
                </a:outerShdw>
              </a:effectLst>
            </a:endParaRPr>
          </a:p>
        </p:txBody>
      </p:sp>
      <p:sp>
        <p:nvSpPr>
          <p:cNvPr id="3" name="Прямоугольник 2"/>
          <p:cNvSpPr/>
          <p:nvPr/>
        </p:nvSpPr>
        <p:spPr>
          <a:xfrm>
            <a:off x="755576" y="764705"/>
            <a:ext cx="8388424" cy="6093296"/>
          </a:xfrm>
          <a:prstGeom prst="rect">
            <a:avLst/>
          </a:prstGeom>
          <a:noFill/>
          <a:ln>
            <a:solidFill>
              <a:srgbClr val="00B050"/>
            </a:solidFill>
          </a:ln>
          <a:scene3d>
            <a:camera prst="orthographicFront"/>
            <a:lightRig rig="threePt" dir="t"/>
          </a:scene3d>
          <a:sp3d>
            <a:bevelT prst="slop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ru-RU" sz="2200" b="1" dirty="0">
                <a:solidFill>
                  <a:schemeClr val="tx1"/>
                </a:solidFill>
                <a:latin typeface="Arial" panose="020B0604020202020204" pitchFamily="34" charset="0"/>
                <a:cs typeface="Arial" panose="020B0604020202020204" pitchFamily="34" charset="0"/>
              </a:rPr>
              <a:t>	В соответствии со статьей 192 Трудового кодекса Российской Федерации за совершение дисциплинарного проступка, то есть неисполнение или ненадлежащее исполнение работником по его вине возложенных на него трудовых обязанностей, работодатель имеет право применить следующие дисциплинарные взыскания:</a:t>
            </a:r>
            <a:endParaRPr lang="ru-RU" sz="2200" dirty="0">
              <a:solidFill>
                <a:schemeClr val="tx1"/>
              </a:solidFill>
              <a:latin typeface="Arial" panose="020B0604020202020204" pitchFamily="34" charset="0"/>
              <a:cs typeface="Arial" panose="020B0604020202020204" pitchFamily="34" charset="0"/>
            </a:endParaRPr>
          </a:p>
          <a:p>
            <a:pPr algn="just"/>
            <a:r>
              <a:rPr lang="ru-RU" sz="2200" b="1" dirty="0">
                <a:solidFill>
                  <a:schemeClr val="tx1"/>
                </a:solidFill>
                <a:latin typeface="Arial" panose="020B0604020202020204" pitchFamily="34" charset="0"/>
                <a:cs typeface="Arial" panose="020B0604020202020204" pitchFamily="34" charset="0"/>
              </a:rPr>
              <a:t>	1) замечание;</a:t>
            </a:r>
            <a:endParaRPr lang="ru-RU" sz="2200" dirty="0">
              <a:solidFill>
                <a:schemeClr val="tx1"/>
              </a:solidFill>
              <a:latin typeface="Arial" panose="020B0604020202020204" pitchFamily="34" charset="0"/>
              <a:cs typeface="Arial" panose="020B0604020202020204" pitchFamily="34" charset="0"/>
            </a:endParaRPr>
          </a:p>
          <a:p>
            <a:pPr algn="just"/>
            <a:r>
              <a:rPr lang="ru-RU" sz="2200" b="1" dirty="0">
                <a:solidFill>
                  <a:schemeClr val="tx1"/>
                </a:solidFill>
                <a:latin typeface="Arial" panose="020B0604020202020204" pitchFamily="34" charset="0"/>
                <a:cs typeface="Arial" panose="020B0604020202020204" pitchFamily="34" charset="0"/>
              </a:rPr>
              <a:t>	2) выговор;</a:t>
            </a:r>
            <a:endParaRPr lang="ru-RU" sz="2200" dirty="0">
              <a:solidFill>
                <a:schemeClr val="tx1"/>
              </a:solidFill>
              <a:latin typeface="Arial" panose="020B0604020202020204" pitchFamily="34" charset="0"/>
              <a:cs typeface="Arial" panose="020B0604020202020204" pitchFamily="34" charset="0"/>
            </a:endParaRPr>
          </a:p>
          <a:p>
            <a:pPr algn="just"/>
            <a:r>
              <a:rPr lang="ru-RU" sz="2200" b="1" dirty="0">
                <a:solidFill>
                  <a:schemeClr val="tx1"/>
                </a:solidFill>
                <a:latin typeface="Arial" panose="020B0604020202020204" pitchFamily="34" charset="0"/>
                <a:cs typeface="Arial" panose="020B0604020202020204" pitchFamily="34" charset="0"/>
              </a:rPr>
              <a:t>	3) увольнение по соответствующим основаниям.</a:t>
            </a:r>
            <a:endParaRPr lang="ru-RU" sz="2200"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765725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292080" y="188640"/>
            <a:ext cx="3525434" cy="2448272"/>
          </a:xfrm>
        </p:spPr>
        <p:style>
          <a:lnRef idx="1">
            <a:schemeClr val="accent5"/>
          </a:lnRef>
          <a:fillRef idx="2">
            <a:schemeClr val="accent5"/>
          </a:fillRef>
          <a:effectRef idx="1">
            <a:schemeClr val="accent5"/>
          </a:effectRef>
          <a:fontRef idx="minor">
            <a:schemeClr val="dk1"/>
          </a:fontRef>
        </p:style>
        <p:txBody>
          <a:bodyPr>
            <a:normAutofit/>
          </a:bodyPr>
          <a:lstStyle/>
          <a:p>
            <a:r>
              <a:rPr lang="ru-RU" sz="2000" dirty="0">
                <a:solidFill>
                  <a:schemeClr val="tx1"/>
                </a:solidFill>
                <a:effectLst>
                  <a:outerShdw blurRad="38100" dist="38100" dir="2700000" algn="tl">
                    <a:srgbClr val="000000">
                      <a:alpha val="43137"/>
                    </a:srgbClr>
                  </a:outerShdw>
                </a:effectLst>
              </a:rPr>
              <a:t>Должностная инструкция/трудовой договор</a:t>
            </a:r>
          </a:p>
        </p:txBody>
      </p:sp>
      <p:sp>
        <p:nvSpPr>
          <p:cNvPr id="3" name="Прямоугольник 2"/>
          <p:cNvSpPr/>
          <p:nvPr/>
        </p:nvSpPr>
        <p:spPr>
          <a:xfrm>
            <a:off x="0" y="116632"/>
            <a:ext cx="3923927" cy="6552727"/>
          </a:xfrm>
          <a:prstGeom prst="rect">
            <a:avLst/>
          </a:prstGeom>
          <a:gradFill flip="none" rotWithShape="1">
            <a:gsLst>
              <a:gs pos="0">
                <a:schemeClr val="accent6">
                  <a:lumMod val="20000"/>
                  <a:lumOff val="80000"/>
                  <a:shade val="30000"/>
                  <a:satMod val="115000"/>
                </a:schemeClr>
              </a:gs>
              <a:gs pos="50000">
                <a:schemeClr val="accent6">
                  <a:lumMod val="20000"/>
                  <a:lumOff val="80000"/>
                  <a:shade val="67500"/>
                  <a:satMod val="115000"/>
                </a:schemeClr>
              </a:gs>
              <a:gs pos="100000">
                <a:schemeClr val="accent6">
                  <a:lumMod val="20000"/>
                  <a:lumOff val="80000"/>
                  <a:shade val="100000"/>
                  <a:satMod val="115000"/>
                </a:schemeClr>
              </a:gs>
            </a:gsLst>
            <a:lin ang="18900000" scaled="1"/>
            <a:tileRect/>
          </a:gradFill>
          <a:ln>
            <a:solidFill>
              <a:srgbClr val="00B050"/>
            </a:solidFill>
          </a:ln>
          <a:scene3d>
            <a:camera prst="orthographicFront"/>
            <a:lightRig rig="threePt" dir="t"/>
          </a:scene3d>
          <a:sp3d>
            <a:bevelT prst="slop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700" dirty="0">
                <a:solidFill>
                  <a:schemeClr val="tx1"/>
                </a:solidFill>
                <a:effectLst>
                  <a:outerShdw blurRad="38100" dist="38100" dir="2700000" algn="tl">
                    <a:srgbClr val="000000">
                      <a:alpha val="43137"/>
                    </a:srgbClr>
                  </a:outerShdw>
                </a:effectLst>
              </a:rPr>
              <a:t>Дисциплинарный проступок – неисполнение или ненадлежащее исполнение работником по его вине возложенных на него трудовых обязанностей</a:t>
            </a:r>
          </a:p>
        </p:txBody>
      </p:sp>
      <p:sp>
        <p:nvSpPr>
          <p:cNvPr id="5" name="Заголовок 1">
            <a:extLst>
              <a:ext uri="{FF2B5EF4-FFF2-40B4-BE49-F238E27FC236}">
                <a16:creationId xmlns:a16="http://schemas.microsoft.com/office/drawing/2014/main" id="{4F94FC3A-0409-4FBE-B076-DD55EF7DE42F}"/>
              </a:ext>
            </a:extLst>
          </p:cNvPr>
          <p:cNvSpPr txBox="1">
            <a:spLocks/>
          </p:cNvSpPr>
          <p:nvPr/>
        </p:nvSpPr>
        <p:spPr>
          <a:xfrm>
            <a:off x="5292080" y="4005064"/>
            <a:ext cx="3525434" cy="2448272"/>
          </a:xfrm>
          <a:prstGeom prst="rect">
            <a:avLst/>
          </a:prstGeom>
        </p:spPr>
        <p:style>
          <a:lnRef idx="1">
            <a:schemeClr val="accent5"/>
          </a:lnRef>
          <a:fillRef idx="2">
            <a:schemeClr val="accent5"/>
          </a:fillRef>
          <a:effectRef idx="1">
            <a:schemeClr val="accent5"/>
          </a:effectRef>
          <a:fontRef idx="minor">
            <a:schemeClr val="dk1"/>
          </a:fontRef>
        </p:style>
        <p:txBody>
          <a:bodyPr vert="horz" lIns="91440" tIns="45720" rIns="91440" bIns="45720" rtlCol="0" anchor="ctr">
            <a:normAutofit/>
          </a:bodyPr>
          <a:lstStyle>
            <a:lvl1pPr algn="ctr" defTabSz="457200" rtl="0" eaLnBrk="1" latinLnBrk="0" hangingPunct="1">
              <a:spcBef>
                <a:spcPct val="0"/>
              </a:spcBef>
              <a:buNone/>
              <a:defRPr sz="4000" kern="1200" cap="none">
                <a:ln w="3175" cmpd="sng">
                  <a:noFill/>
                </a:ln>
                <a:solidFill>
                  <a:schemeClr val="dk1"/>
                </a:solidFill>
                <a:effectLst/>
                <a:latin typeface="+mn-lt"/>
                <a:ea typeface="+mn-ea"/>
                <a:cs typeface="+mn-cs"/>
              </a:defRPr>
            </a:lvl1pPr>
            <a:lvl2pPr eaLnBrk="1" hangingPunct="1">
              <a:defRPr>
                <a:solidFill>
                  <a:schemeClr val="dk1"/>
                </a:solidFill>
                <a:latin typeface="+mn-lt"/>
                <a:ea typeface="+mn-ea"/>
                <a:cs typeface="+mn-cs"/>
              </a:defRPr>
            </a:lvl2pPr>
            <a:lvl3pPr eaLnBrk="1" hangingPunct="1">
              <a:defRPr>
                <a:solidFill>
                  <a:schemeClr val="dk1"/>
                </a:solidFill>
                <a:latin typeface="+mn-lt"/>
                <a:ea typeface="+mn-ea"/>
                <a:cs typeface="+mn-cs"/>
              </a:defRPr>
            </a:lvl3pPr>
            <a:lvl4pPr eaLnBrk="1" hangingPunct="1">
              <a:defRPr>
                <a:solidFill>
                  <a:schemeClr val="dk1"/>
                </a:solidFill>
                <a:latin typeface="+mn-lt"/>
                <a:ea typeface="+mn-ea"/>
                <a:cs typeface="+mn-cs"/>
              </a:defRPr>
            </a:lvl4pPr>
            <a:lvl5pPr eaLnBrk="1" hangingPunct="1">
              <a:defRPr>
                <a:solidFill>
                  <a:schemeClr val="dk1"/>
                </a:solidFill>
                <a:latin typeface="+mn-lt"/>
                <a:ea typeface="+mn-ea"/>
                <a:cs typeface="+mn-cs"/>
              </a:defRPr>
            </a:lvl5pPr>
            <a:lvl6pPr eaLnBrk="1" hangingPunct="1">
              <a:defRPr>
                <a:solidFill>
                  <a:schemeClr val="dk1"/>
                </a:solidFill>
                <a:latin typeface="+mn-lt"/>
                <a:ea typeface="+mn-ea"/>
                <a:cs typeface="+mn-cs"/>
              </a:defRPr>
            </a:lvl6pPr>
            <a:lvl7pPr eaLnBrk="1" hangingPunct="1">
              <a:defRPr>
                <a:solidFill>
                  <a:schemeClr val="dk1"/>
                </a:solidFill>
                <a:latin typeface="+mn-lt"/>
                <a:ea typeface="+mn-ea"/>
                <a:cs typeface="+mn-cs"/>
              </a:defRPr>
            </a:lvl7pPr>
            <a:lvl8pPr eaLnBrk="1" hangingPunct="1">
              <a:defRPr>
                <a:solidFill>
                  <a:schemeClr val="dk1"/>
                </a:solidFill>
                <a:latin typeface="+mn-lt"/>
                <a:ea typeface="+mn-ea"/>
                <a:cs typeface="+mn-cs"/>
              </a:defRPr>
            </a:lvl8pPr>
            <a:lvl9pPr eaLnBrk="1" hangingPunct="1">
              <a:defRPr>
                <a:solidFill>
                  <a:schemeClr val="dk1"/>
                </a:solidFill>
                <a:latin typeface="+mn-lt"/>
                <a:ea typeface="+mn-ea"/>
                <a:cs typeface="+mn-cs"/>
              </a:defRPr>
            </a:lvl9pPr>
          </a:lstStyle>
          <a:p>
            <a:r>
              <a:rPr lang="ru-RU" sz="2000" dirty="0">
                <a:solidFill>
                  <a:schemeClr val="tx1"/>
                </a:solidFill>
                <a:effectLst>
                  <a:outerShdw blurRad="38100" dist="38100" dir="2700000" algn="tl">
                    <a:srgbClr val="000000">
                      <a:alpha val="43137"/>
                    </a:srgbClr>
                  </a:outerShdw>
                </a:effectLst>
              </a:rPr>
              <a:t>Локальные акты организации</a:t>
            </a:r>
          </a:p>
        </p:txBody>
      </p:sp>
      <p:sp>
        <p:nvSpPr>
          <p:cNvPr id="6" name="Стрелка вниз 25">
            <a:extLst>
              <a:ext uri="{FF2B5EF4-FFF2-40B4-BE49-F238E27FC236}">
                <a16:creationId xmlns:a16="http://schemas.microsoft.com/office/drawing/2014/main" id="{F85661A4-C8B9-49C9-9465-A05873C01302}"/>
              </a:ext>
            </a:extLst>
          </p:cNvPr>
          <p:cNvSpPr/>
          <p:nvPr/>
        </p:nvSpPr>
        <p:spPr>
          <a:xfrm rot="3483198" flipV="1">
            <a:off x="4082838" y="1413579"/>
            <a:ext cx="1169852" cy="1183239"/>
          </a:xfrm>
          <a:prstGeom prst="downArrow">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ru-RU"/>
          </a:p>
        </p:txBody>
      </p:sp>
      <p:sp>
        <p:nvSpPr>
          <p:cNvPr id="8" name="Стрелка вниз 25">
            <a:extLst>
              <a:ext uri="{FF2B5EF4-FFF2-40B4-BE49-F238E27FC236}">
                <a16:creationId xmlns:a16="http://schemas.microsoft.com/office/drawing/2014/main" id="{3DB407A4-A331-414E-B56F-75CBA5AD0505}"/>
              </a:ext>
            </a:extLst>
          </p:cNvPr>
          <p:cNvSpPr/>
          <p:nvPr/>
        </p:nvSpPr>
        <p:spPr>
          <a:xfrm rot="7629815" flipV="1">
            <a:off x="4056586" y="4039514"/>
            <a:ext cx="1169852" cy="1183239"/>
          </a:xfrm>
          <a:prstGeom prst="downArrow">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ru-RU"/>
          </a:p>
        </p:txBody>
      </p:sp>
    </p:spTree>
    <p:extLst>
      <p:ext uri="{BB962C8B-B14F-4D97-AF65-F5344CB8AC3E}">
        <p14:creationId xmlns:p14="http://schemas.microsoft.com/office/powerpoint/2010/main" val="2587767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301" y="0"/>
            <a:ext cx="8968193" cy="764702"/>
          </a:xfrm>
        </p:spPr>
        <p:style>
          <a:lnRef idx="1">
            <a:schemeClr val="accent5"/>
          </a:lnRef>
          <a:fillRef idx="2">
            <a:schemeClr val="accent5"/>
          </a:fillRef>
          <a:effectRef idx="1">
            <a:schemeClr val="accent5"/>
          </a:effectRef>
          <a:fontRef idx="minor">
            <a:schemeClr val="dk1"/>
          </a:fontRef>
        </p:style>
        <p:txBody>
          <a:bodyPr>
            <a:normAutofit/>
          </a:bodyPr>
          <a:lstStyle/>
          <a:p>
            <a:r>
              <a:rPr lang="ru-RU" sz="2400" dirty="0">
                <a:solidFill>
                  <a:schemeClr val="tx1"/>
                </a:solidFill>
                <a:effectLst>
                  <a:outerShdw blurRad="38100" dist="38100" dir="2700000" algn="tl">
                    <a:srgbClr val="000000">
                      <a:alpha val="43137"/>
                    </a:srgbClr>
                  </a:outerShdw>
                </a:effectLst>
              </a:rPr>
              <a:t>Дисциплинарный проступок состоит из четырёх элементов:</a:t>
            </a:r>
          </a:p>
        </p:txBody>
      </p:sp>
      <p:sp>
        <p:nvSpPr>
          <p:cNvPr id="3" name="Прямоугольник 2"/>
          <p:cNvSpPr/>
          <p:nvPr/>
        </p:nvSpPr>
        <p:spPr>
          <a:xfrm>
            <a:off x="107505" y="2276872"/>
            <a:ext cx="2330672" cy="4581128"/>
          </a:xfrm>
          <a:prstGeom prst="rect">
            <a:avLst/>
          </a:prstGeom>
          <a:gradFill flip="none" rotWithShape="1">
            <a:gsLst>
              <a:gs pos="0">
                <a:schemeClr val="accent6">
                  <a:lumMod val="20000"/>
                  <a:lumOff val="80000"/>
                  <a:shade val="30000"/>
                  <a:satMod val="115000"/>
                </a:schemeClr>
              </a:gs>
              <a:gs pos="50000">
                <a:schemeClr val="accent6">
                  <a:lumMod val="20000"/>
                  <a:lumOff val="80000"/>
                  <a:shade val="67500"/>
                  <a:satMod val="115000"/>
                </a:schemeClr>
              </a:gs>
              <a:gs pos="100000">
                <a:schemeClr val="accent6">
                  <a:lumMod val="20000"/>
                  <a:lumOff val="80000"/>
                  <a:shade val="100000"/>
                  <a:satMod val="115000"/>
                </a:schemeClr>
              </a:gs>
            </a:gsLst>
            <a:lin ang="18900000" scaled="1"/>
            <a:tileRect/>
          </a:gradFill>
          <a:ln>
            <a:solidFill>
              <a:srgbClr val="00B050"/>
            </a:solidFill>
          </a:ln>
          <a:scene3d>
            <a:camera prst="orthographicFront"/>
            <a:lightRig rig="threePt" dir="t"/>
          </a:scene3d>
          <a:sp3d>
            <a:bevelT prst="slop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700" dirty="0">
                <a:solidFill>
                  <a:schemeClr val="tx1"/>
                </a:solidFill>
                <a:effectLst>
                  <a:outerShdw blurRad="38100" dist="38100" dir="2700000" algn="tl">
                    <a:srgbClr val="000000">
                      <a:alpha val="43137"/>
                    </a:srgbClr>
                  </a:outerShdw>
                </a:effectLst>
              </a:rPr>
              <a:t>Субъект – лицо, совершившее проступок</a:t>
            </a:r>
          </a:p>
        </p:txBody>
      </p:sp>
      <p:sp>
        <p:nvSpPr>
          <p:cNvPr id="6" name="Прямоугольник 5">
            <a:extLst>
              <a:ext uri="{FF2B5EF4-FFF2-40B4-BE49-F238E27FC236}">
                <a16:creationId xmlns:a16="http://schemas.microsoft.com/office/drawing/2014/main" id="{177F7608-A981-4B65-AACD-8CA6398C18A6}"/>
              </a:ext>
            </a:extLst>
          </p:cNvPr>
          <p:cNvSpPr/>
          <p:nvPr/>
        </p:nvSpPr>
        <p:spPr>
          <a:xfrm>
            <a:off x="2555776" y="2276872"/>
            <a:ext cx="2089594" cy="4581127"/>
          </a:xfrm>
          <a:prstGeom prst="rect">
            <a:avLst/>
          </a:prstGeom>
          <a:gradFill flip="none" rotWithShape="1">
            <a:gsLst>
              <a:gs pos="0">
                <a:schemeClr val="accent6">
                  <a:lumMod val="20000"/>
                  <a:lumOff val="80000"/>
                  <a:shade val="30000"/>
                  <a:satMod val="115000"/>
                </a:schemeClr>
              </a:gs>
              <a:gs pos="50000">
                <a:schemeClr val="accent6">
                  <a:lumMod val="20000"/>
                  <a:lumOff val="80000"/>
                  <a:shade val="67500"/>
                  <a:satMod val="115000"/>
                </a:schemeClr>
              </a:gs>
              <a:gs pos="100000">
                <a:schemeClr val="accent6">
                  <a:lumMod val="20000"/>
                  <a:lumOff val="80000"/>
                  <a:shade val="100000"/>
                  <a:satMod val="115000"/>
                </a:schemeClr>
              </a:gs>
            </a:gsLst>
            <a:lin ang="18900000" scaled="1"/>
            <a:tileRect/>
          </a:gradFill>
          <a:ln>
            <a:solidFill>
              <a:srgbClr val="00B050"/>
            </a:solidFill>
          </a:ln>
          <a:scene3d>
            <a:camera prst="orthographicFront"/>
            <a:lightRig rig="threePt" dir="t"/>
          </a:scene3d>
          <a:sp3d>
            <a:bevelT prst="slop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700" dirty="0">
                <a:solidFill>
                  <a:schemeClr val="tx1"/>
                </a:solidFill>
                <a:effectLst>
                  <a:outerShdw blurRad="38100" dist="38100" dir="2700000" algn="tl">
                    <a:srgbClr val="000000">
                      <a:alpha val="43137"/>
                    </a:srgbClr>
                  </a:outerShdw>
                </a:effectLst>
              </a:rPr>
              <a:t>Объект – что было нарушено</a:t>
            </a:r>
          </a:p>
        </p:txBody>
      </p:sp>
      <p:sp>
        <p:nvSpPr>
          <p:cNvPr id="7" name="Прямоугольник 6">
            <a:extLst>
              <a:ext uri="{FF2B5EF4-FFF2-40B4-BE49-F238E27FC236}">
                <a16:creationId xmlns:a16="http://schemas.microsoft.com/office/drawing/2014/main" id="{0264A159-EB27-4816-9AAD-A5007D5A000D}"/>
              </a:ext>
            </a:extLst>
          </p:cNvPr>
          <p:cNvSpPr/>
          <p:nvPr/>
        </p:nvSpPr>
        <p:spPr>
          <a:xfrm>
            <a:off x="4762969" y="2276872"/>
            <a:ext cx="2208608" cy="4581127"/>
          </a:xfrm>
          <a:prstGeom prst="rect">
            <a:avLst/>
          </a:prstGeom>
          <a:gradFill flip="none" rotWithShape="1">
            <a:gsLst>
              <a:gs pos="0">
                <a:schemeClr val="accent6">
                  <a:lumMod val="20000"/>
                  <a:lumOff val="80000"/>
                  <a:shade val="30000"/>
                  <a:satMod val="115000"/>
                </a:schemeClr>
              </a:gs>
              <a:gs pos="50000">
                <a:schemeClr val="accent6">
                  <a:lumMod val="20000"/>
                  <a:lumOff val="80000"/>
                  <a:shade val="67500"/>
                  <a:satMod val="115000"/>
                </a:schemeClr>
              </a:gs>
              <a:gs pos="100000">
                <a:schemeClr val="accent6">
                  <a:lumMod val="20000"/>
                  <a:lumOff val="80000"/>
                  <a:shade val="100000"/>
                  <a:satMod val="115000"/>
                </a:schemeClr>
              </a:gs>
            </a:gsLst>
            <a:lin ang="18900000" scaled="1"/>
            <a:tileRect/>
          </a:gradFill>
          <a:ln>
            <a:solidFill>
              <a:srgbClr val="00B050"/>
            </a:solidFill>
          </a:ln>
          <a:scene3d>
            <a:camera prst="orthographicFront"/>
            <a:lightRig rig="threePt" dir="t"/>
          </a:scene3d>
          <a:sp3d>
            <a:bevelT prst="slop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700" dirty="0">
                <a:solidFill>
                  <a:schemeClr val="tx1"/>
                </a:solidFill>
                <a:effectLst>
                  <a:outerShdw blurRad="38100" dist="38100" dir="2700000" algn="tl">
                    <a:srgbClr val="000000">
                      <a:alpha val="43137"/>
                    </a:srgbClr>
                  </a:outerShdw>
                </a:effectLst>
              </a:rPr>
              <a:t>Объективная сторона – противоправная сторона</a:t>
            </a:r>
          </a:p>
        </p:txBody>
      </p:sp>
      <p:sp>
        <p:nvSpPr>
          <p:cNvPr id="8" name="Прямоугольник 7">
            <a:extLst>
              <a:ext uri="{FF2B5EF4-FFF2-40B4-BE49-F238E27FC236}">
                <a16:creationId xmlns:a16="http://schemas.microsoft.com/office/drawing/2014/main" id="{7270826C-FA08-415B-BD5B-7CCC1DAD6849}"/>
              </a:ext>
            </a:extLst>
          </p:cNvPr>
          <p:cNvSpPr/>
          <p:nvPr/>
        </p:nvSpPr>
        <p:spPr>
          <a:xfrm>
            <a:off x="7089173" y="2276871"/>
            <a:ext cx="1947322" cy="4581127"/>
          </a:xfrm>
          <a:prstGeom prst="rect">
            <a:avLst/>
          </a:prstGeom>
          <a:gradFill flip="none" rotWithShape="1">
            <a:gsLst>
              <a:gs pos="0">
                <a:schemeClr val="accent6">
                  <a:lumMod val="20000"/>
                  <a:lumOff val="80000"/>
                  <a:shade val="30000"/>
                  <a:satMod val="115000"/>
                </a:schemeClr>
              </a:gs>
              <a:gs pos="50000">
                <a:schemeClr val="accent6">
                  <a:lumMod val="20000"/>
                  <a:lumOff val="80000"/>
                  <a:shade val="67500"/>
                  <a:satMod val="115000"/>
                </a:schemeClr>
              </a:gs>
              <a:gs pos="100000">
                <a:schemeClr val="accent6">
                  <a:lumMod val="20000"/>
                  <a:lumOff val="80000"/>
                  <a:shade val="100000"/>
                  <a:satMod val="115000"/>
                </a:schemeClr>
              </a:gs>
            </a:gsLst>
            <a:lin ang="18900000" scaled="1"/>
            <a:tileRect/>
          </a:gradFill>
          <a:ln>
            <a:solidFill>
              <a:srgbClr val="00B050"/>
            </a:solidFill>
          </a:ln>
          <a:scene3d>
            <a:camera prst="orthographicFront"/>
            <a:lightRig rig="threePt" dir="t"/>
          </a:scene3d>
          <a:sp3d>
            <a:bevelT prst="slop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700" dirty="0">
                <a:solidFill>
                  <a:schemeClr val="tx1"/>
                </a:solidFill>
                <a:effectLst>
                  <a:outerShdw blurRad="38100" dist="38100" dir="2700000" algn="tl">
                    <a:srgbClr val="000000">
                      <a:alpha val="43137"/>
                    </a:srgbClr>
                  </a:outerShdw>
                </a:effectLst>
              </a:rPr>
              <a:t>Субъективная сторона - вина</a:t>
            </a:r>
          </a:p>
        </p:txBody>
      </p:sp>
      <p:sp>
        <p:nvSpPr>
          <p:cNvPr id="12" name="Стрелка вниз 25">
            <a:extLst>
              <a:ext uri="{FF2B5EF4-FFF2-40B4-BE49-F238E27FC236}">
                <a16:creationId xmlns:a16="http://schemas.microsoft.com/office/drawing/2014/main" id="{2DA3E8B9-E4B8-48ED-9776-7723F23C56EE}"/>
              </a:ext>
            </a:extLst>
          </p:cNvPr>
          <p:cNvSpPr/>
          <p:nvPr/>
        </p:nvSpPr>
        <p:spPr>
          <a:xfrm rot="10800000" flipV="1">
            <a:off x="593688" y="986115"/>
            <a:ext cx="1169852" cy="1183239"/>
          </a:xfrm>
          <a:prstGeom prst="downArrow">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ru-RU"/>
          </a:p>
        </p:txBody>
      </p:sp>
      <p:sp>
        <p:nvSpPr>
          <p:cNvPr id="13" name="Стрелка вниз 25">
            <a:extLst>
              <a:ext uri="{FF2B5EF4-FFF2-40B4-BE49-F238E27FC236}">
                <a16:creationId xmlns:a16="http://schemas.microsoft.com/office/drawing/2014/main" id="{11708049-F8AA-4402-9429-7BA8A07E321D}"/>
              </a:ext>
            </a:extLst>
          </p:cNvPr>
          <p:cNvSpPr/>
          <p:nvPr/>
        </p:nvSpPr>
        <p:spPr>
          <a:xfrm rot="10800000" flipV="1">
            <a:off x="2927439" y="985579"/>
            <a:ext cx="1169852" cy="1183239"/>
          </a:xfrm>
          <a:prstGeom prst="downArrow">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ru-RU"/>
          </a:p>
        </p:txBody>
      </p:sp>
      <p:sp>
        <p:nvSpPr>
          <p:cNvPr id="14" name="Стрелка вниз 25">
            <a:extLst>
              <a:ext uri="{FF2B5EF4-FFF2-40B4-BE49-F238E27FC236}">
                <a16:creationId xmlns:a16="http://schemas.microsoft.com/office/drawing/2014/main" id="{BB865031-53EC-4810-BD6C-BA5E71A13465}"/>
              </a:ext>
            </a:extLst>
          </p:cNvPr>
          <p:cNvSpPr/>
          <p:nvPr/>
        </p:nvSpPr>
        <p:spPr>
          <a:xfrm rot="10800000" flipV="1">
            <a:off x="5282347" y="973468"/>
            <a:ext cx="1169852" cy="1183239"/>
          </a:xfrm>
          <a:prstGeom prst="downArrow">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ru-RU"/>
          </a:p>
        </p:txBody>
      </p:sp>
      <p:sp>
        <p:nvSpPr>
          <p:cNvPr id="15" name="Стрелка вниз 25">
            <a:extLst>
              <a:ext uri="{FF2B5EF4-FFF2-40B4-BE49-F238E27FC236}">
                <a16:creationId xmlns:a16="http://schemas.microsoft.com/office/drawing/2014/main" id="{3772429A-35A3-47BF-AC64-DE135DF8023A}"/>
              </a:ext>
            </a:extLst>
          </p:cNvPr>
          <p:cNvSpPr/>
          <p:nvPr/>
        </p:nvSpPr>
        <p:spPr>
          <a:xfrm rot="10800000" flipV="1">
            <a:off x="7477908" y="985579"/>
            <a:ext cx="1169852" cy="1183239"/>
          </a:xfrm>
          <a:prstGeom prst="downArrow">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ru-RU"/>
          </a:p>
        </p:txBody>
      </p:sp>
    </p:spTree>
    <p:extLst>
      <p:ext uri="{BB962C8B-B14F-4D97-AF65-F5344CB8AC3E}">
        <p14:creationId xmlns:p14="http://schemas.microsoft.com/office/powerpoint/2010/main" val="32563191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6"/>
                                        </p:tgtEl>
                                        <p:attrNameLst>
                                          <p:attrName>style.visibility</p:attrName>
                                        </p:attrNameLst>
                                      </p:cBhvr>
                                      <p:to>
                                        <p:strVal val="visible"/>
                                      </p:to>
                                    </p:set>
                                    <p:anim calcmode="lin" valueType="num">
                                      <p:cBhvr>
                                        <p:cTn id="14" dur="500" fill="hold"/>
                                        <p:tgtEl>
                                          <p:spTgt spid="6"/>
                                        </p:tgtEl>
                                        <p:attrNameLst>
                                          <p:attrName>ppt_w</p:attrName>
                                        </p:attrNameLst>
                                      </p:cBhvr>
                                      <p:tavLst>
                                        <p:tav tm="0">
                                          <p:val>
                                            <p:fltVal val="0"/>
                                          </p:val>
                                        </p:tav>
                                        <p:tav tm="100000">
                                          <p:val>
                                            <p:strVal val="#ppt_w"/>
                                          </p:val>
                                        </p:tav>
                                      </p:tavLst>
                                    </p:anim>
                                    <p:anim calcmode="lin" valueType="num">
                                      <p:cBhvr>
                                        <p:cTn id="15" dur="500" fill="hold"/>
                                        <p:tgtEl>
                                          <p:spTgt spid="6"/>
                                        </p:tgtEl>
                                        <p:attrNameLst>
                                          <p:attrName>ppt_h</p:attrName>
                                        </p:attrNameLst>
                                      </p:cBhvr>
                                      <p:tavLst>
                                        <p:tav tm="0">
                                          <p:val>
                                            <p:fltVal val="0"/>
                                          </p:val>
                                        </p:tav>
                                        <p:tav tm="100000">
                                          <p:val>
                                            <p:strVal val="#ppt_h"/>
                                          </p:val>
                                        </p:tav>
                                      </p:tavLst>
                                    </p:anim>
                                    <p:animEffect transition="in" filter="fade">
                                      <p:cBhvr>
                                        <p:cTn id="16" dur="500"/>
                                        <p:tgtEl>
                                          <p:spTgt spid="6"/>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7"/>
                                        </p:tgtEl>
                                        <p:attrNameLst>
                                          <p:attrName>style.visibility</p:attrName>
                                        </p:attrNameLst>
                                      </p:cBhvr>
                                      <p:to>
                                        <p:strVal val="visible"/>
                                      </p:to>
                                    </p:set>
                                    <p:anim calcmode="lin" valueType="num">
                                      <p:cBhvr>
                                        <p:cTn id="21" dur="500" fill="hold"/>
                                        <p:tgtEl>
                                          <p:spTgt spid="7"/>
                                        </p:tgtEl>
                                        <p:attrNameLst>
                                          <p:attrName>ppt_w</p:attrName>
                                        </p:attrNameLst>
                                      </p:cBhvr>
                                      <p:tavLst>
                                        <p:tav tm="0">
                                          <p:val>
                                            <p:fltVal val="0"/>
                                          </p:val>
                                        </p:tav>
                                        <p:tav tm="100000">
                                          <p:val>
                                            <p:strVal val="#ppt_w"/>
                                          </p:val>
                                        </p:tav>
                                      </p:tavLst>
                                    </p:anim>
                                    <p:anim calcmode="lin" valueType="num">
                                      <p:cBhvr>
                                        <p:cTn id="22" dur="500" fill="hold"/>
                                        <p:tgtEl>
                                          <p:spTgt spid="7"/>
                                        </p:tgtEl>
                                        <p:attrNameLst>
                                          <p:attrName>ppt_h</p:attrName>
                                        </p:attrNameLst>
                                      </p:cBhvr>
                                      <p:tavLst>
                                        <p:tav tm="0">
                                          <p:val>
                                            <p:fltVal val="0"/>
                                          </p:val>
                                        </p:tav>
                                        <p:tav tm="100000">
                                          <p:val>
                                            <p:strVal val="#ppt_h"/>
                                          </p:val>
                                        </p:tav>
                                      </p:tavLst>
                                    </p:anim>
                                    <p:animEffect transition="in" filter="fade">
                                      <p:cBhvr>
                                        <p:cTn id="23" dur="500"/>
                                        <p:tgtEl>
                                          <p:spTgt spid="7"/>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8"/>
                                        </p:tgtEl>
                                        <p:attrNameLst>
                                          <p:attrName>style.visibility</p:attrName>
                                        </p:attrNameLst>
                                      </p:cBhvr>
                                      <p:to>
                                        <p:strVal val="visible"/>
                                      </p:to>
                                    </p:set>
                                    <p:anim calcmode="lin" valueType="num">
                                      <p:cBhvr>
                                        <p:cTn id="28" dur="500" fill="hold"/>
                                        <p:tgtEl>
                                          <p:spTgt spid="8"/>
                                        </p:tgtEl>
                                        <p:attrNameLst>
                                          <p:attrName>ppt_w</p:attrName>
                                        </p:attrNameLst>
                                      </p:cBhvr>
                                      <p:tavLst>
                                        <p:tav tm="0">
                                          <p:val>
                                            <p:fltVal val="0"/>
                                          </p:val>
                                        </p:tav>
                                        <p:tav tm="100000">
                                          <p:val>
                                            <p:strVal val="#ppt_w"/>
                                          </p:val>
                                        </p:tav>
                                      </p:tavLst>
                                    </p:anim>
                                    <p:anim calcmode="lin" valueType="num">
                                      <p:cBhvr>
                                        <p:cTn id="29" dur="500" fill="hold"/>
                                        <p:tgtEl>
                                          <p:spTgt spid="8"/>
                                        </p:tgtEl>
                                        <p:attrNameLst>
                                          <p:attrName>ppt_h</p:attrName>
                                        </p:attrNameLst>
                                      </p:cBhvr>
                                      <p:tavLst>
                                        <p:tav tm="0">
                                          <p:val>
                                            <p:fltVal val="0"/>
                                          </p:val>
                                        </p:tav>
                                        <p:tav tm="100000">
                                          <p:val>
                                            <p:strVal val="#ppt_h"/>
                                          </p:val>
                                        </p:tav>
                                      </p:tavLst>
                                    </p:anim>
                                    <p:animEffect transition="in" filter="fade">
                                      <p:cBhvr>
                                        <p:cTn id="30"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6" grpId="0" animBg="1"/>
      <p:bldP spid="7" grpId="0" animBg="1"/>
      <p:bldP spid="8"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836712"/>
          </a:xfrm>
          <a:noFill/>
        </p:spPr>
        <p:style>
          <a:lnRef idx="1">
            <a:schemeClr val="accent5"/>
          </a:lnRef>
          <a:fillRef idx="2">
            <a:schemeClr val="accent5"/>
          </a:fillRef>
          <a:effectRef idx="1">
            <a:schemeClr val="accent5"/>
          </a:effectRef>
          <a:fontRef idx="minor">
            <a:schemeClr val="dk1"/>
          </a:fontRef>
        </p:style>
        <p:txBody>
          <a:bodyPr>
            <a:normAutofit/>
          </a:bodyPr>
          <a:lstStyle/>
          <a:p>
            <a:r>
              <a:rPr lang="ru-RU" sz="2400" b="1" dirty="0">
                <a:solidFill>
                  <a:schemeClr val="tx1"/>
                </a:solidFill>
                <a:effectLst>
                  <a:outerShdw blurRad="38100" dist="38100" dir="2700000" algn="tl">
                    <a:srgbClr val="000000">
                      <a:alpha val="43137"/>
                    </a:srgbClr>
                  </a:outerShdw>
                </a:effectLst>
              </a:rPr>
              <a:t>СРОКИ ИСЧИСЛЕНИЯ «антикоррупционных взысканий»</a:t>
            </a:r>
          </a:p>
        </p:txBody>
      </p:sp>
      <p:sp>
        <p:nvSpPr>
          <p:cNvPr id="3" name="Прямоугольник 2"/>
          <p:cNvSpPr/>
          <p:nvPr/>
        </p:nvSpPr>
        <p:spPr>
          <a:xfrm>
            <a:off x="899592" y="908720"/>
            <a:ext cx="8244407" cy="5832648"/>
          </a:xfrm>
          <a:prstGeom prst="rect">
            <a:avLst/>
          </a:prstGeom>
          <a:noFill/>
          <a:ln>
            <a:solidFill>
              <a:srgbClr val="00B050"/>
            </a:solidFill>
          </a:ln>
          <a:scene3d>
            <a:camera prst="orthographicFront"/>
            <a:lightRig rig="threePt" dir="t"/>
          </a:scene3d>
          <a:sp3d>
            <a:bevelT prst="slop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ru-RU" sz="2400" dirty="0">
                <a:solidFill>
                  <a:schemeClr val="tx1"/>
                </a:solidFill>
                <a:latin typeface="Arial" panose="020B0604020202020204" pitchFamily="34" charset="0"/>
                <a:cs typeface="Arial" panose="020B0604020202020204" pitchFamily="34" charset="0"/>
              </a:rPr>
              <a:t>	По общему правилу, закрепленному в частью 4 статьи 193 Трудового кодекса Российской Федерации дисциплинарное взыскание не может быть применено к работнику позднее 6 месяцев со дня совершения проступка, а по результатам ревизии, проверки финансово-хозяйственной деятельности или аудиторской проверки — позднее 2 лет со дня его совершения.</a:t>
            </a:r>
          </a:p>
          <a:p>
            <a:pPr algn="just"/>
            <a:r>
              <a:rPr lang="ru-RU" sz="2400" dirty="0">
                <a:solidFill>
                  <a:schemeClr val="tx1"/>
                </a:solidFill>
                <a:latin typeface="Arial" panose="020B0604020202020204" pitchFamily="34" charset="0"/>
                <a:cs typeface="Arial" panose="020B0604020202020204" pitchFamily="34" charset="0"/>
              </a:rPr>
              <a:t>	Дисциплинарное же взыскание за несоблюдение ограничений и запретов, неисполнение обязанностей, установленных законодательством Российской Федерации о противодействии коррупции, не может быть применено позднее 3 лет со дня совершения проступка. В указанные сроки не включается время производства по уголовному делу.</a:t>
            </a:r>
          </a:p>
        </p:txBody>
      </p:sp>
    </p:spTree>
    <p:extLst>
      <p:ext uri="{BB962C8B-B14F-4D97-AF65-F5344CB8AC3E}">
        <p14:creationId xmlns:p14="http://schemas.microsoft.com/office/powerpoint/2010/main" val="5241869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7504" y="116632"/>
            <a:ext cx="8710011" cy="576064"/>
          </a:xfrm>
          <a:noFill/>
        </p:spPr>
        <p:style>
          <a:lnRef idx="1">
            <a:schemeClr val="accent5"/>
          </a:lnRef>
          <a:fillRef idx="2">
            <a:schemeClr val="accent5"/>
          </a:fillRef>
          <a:effectRef idx="1">
            <a:schemeClr val="accent5"/>
          </a:effectRef>
          <a:fontRef idx="minor">
            <a:schemeClr val="dk1"/>
          </a:fontRef>
        </p:style>
        <p:txBody>
          <a:bodyPr>
            <a:normAutofit/>
          </a:bodyPr>
          <a:lstStyle/>
          <a:p>
            <a:r>
              <a:rPr lang="ru-RU" sz="2400" b="1" dirty="0">
                <a:solidFill>
                  <a:schemeClr val="tx1"/>
                </a:solidFill>
                <a:effectLst>
                  <a:outerShdw blurRad="38100" dist="38100" dir="2700000" algn="tl">
                    <a:srgbClr val="000000">
                      <a:alpha val="43137"/>
                    </a:srgbClr>
                  </a:outerShdw>
                </a:effectLst>
              </a:rPr>
              <a:t>Основные понятия</a:t>
            </a:r>
            <a:endParaRPr lang="ru-RU" sz="2400" dirty="0">
              <a:solidFill>
                <a:schemeClr val="tx1"/>
              </a:solidFill>
              <a:effectLst>
                <a:outerShdw blurRad="38100" dist="38100" dir="2700000" algn="tl">
                  <a:srgbClr val="000000">
                    <a:alpha val="43137"/>
                  </a:srgbClr>
                </a:outerShdw>
              </a:effectLst>
            </a:endParaRPr>
          </a:p>
        </p:txBody>
      </p:sp>
      <p:sp>
        <p:nvSpPr>
          <p:cNvPr id="3" name="Прямоугольник 2"/>
          <p:cNvSpPr/>
          <p:nvPr/>
        </p:nvSpPr>
        <p:spPr>
          <a:xfrm>
            <a:off x="971600" y="764704"/>
            <a:ext cx="7845914" cy="5713207"/>
          </a:xfrm>
          <a:prstGeom prst="rect">
            <a:avLst/>
          </a:prstGeom>
          <a:noFill/>
          <a:ln>
            <a:solidFill>
              <a:srgbClr val="00B050"/>
            </a:solidFill>
          </a:ln>
          <a:scene3d>
            <a:camera prst="orthographicFront"/>
            <a:lightRig rig="threePt" dir="t"/>
          </a:scene3d>
          <a:sp3d>
            <a:bevelT prst="slop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indent="442913" algn="just"/>
            <a:r>
              <a:rPr lang="ru-RU" sz="17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Конфликт интересов </a:t>
            </a:r>
            <a:r>
              <a:rPr lang="ru-RU" sz="1700"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ситуация, при которой личная заинтересованность (прямая или косвенная) лица, замещающего должность, замещение которой предусматривает обязанность принимать меры по предотвращению и урегулированию конфликта интересов, влияет или может повлиять на надлежащее, объективное и беспристрастное исполнение им должностных (служебных) обязанностей (осуществление полномочий).</a:t>
            </a:r>
          </a:p>
          <a:p>
            <a:pPr indent="442913" algn="just"/>
            <a:endParaRPr lang="ru-RU" sz="1700"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indent="442913" algn="just"/>
            <a:r>
              <a:rPr lang="ru-RU" sz="17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Под личной заинтересованностью </a:t>
            </a:r>
            <a:r>
              <a:rPr lang="ru-RU" sz="1700"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понимается возможность получения доходов в виде денег, иного имущества, в том числе имущественных прав, услуг имущественного характера, результатов выполненных работ или каких-либо выгод (преимуществ) служащим (работником), и (или) состоящими с ним в близком родстве или свойстве лицами (родителями, супругами, детьми, братьями, сестрами, а также братьями, сестрами, родителями, детьми супругов и супругами детей), гражданами или организациями, с которыми, связаны имущественными, корпоративными или иными близкими отношениями».</a:t>
            </a:r>
          </a:p>
        </p:txBody>
      </p:sp>
    </p:spTree>
    <p:extLst>
      <p:ext uri="{BB962C8B-B14F-4D97-AF65-F5344CB8AC3E}">
        <p14:creationId xmlns:p14="http://schemas.microsoft.com/office/powerpoint/2010/main" val="38637290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3999" cy="980728"/>
          </a:xfrm>
          <a:noFill/>
        </p:spPr>
        <p:style>
          <a:lnRef idx="1">
            <a:schemeClr val="accent5"/>
          </a:lnRef>
          <a:fillRef idx="2">
            <a:schemeClr val="accent5"/>
          </a:fillRef>
          <a:effectRef idx="1">
            <a:schemeClr val="accent5"/>
          </a:effectRef>
          <a:fontRef idx="minor">
            <a:schemeClr val="dk1"/>
          </a:fontRef>
        </p:style>
        <p:txBody>
          <a:bodyPr>
            <a:normAutofit fontScale="90000"/>
          </a:bodyPr>
          <a:lstStyle/>
          <a:p>
            <a:r>
              <a:rPr lang="ru-RU" sz="1800" b="1" i="0" u="none" strike="noStrike" baseline="0" dirty="0">
                <a:solidFill>
                  <a:srgbClr val="000000"/>
                </a:solidFill>
                <a:latin typeface="Arial" panose="020B0604020202020204" pitchFamily="34" charset="0"/>
                <a:cs typeface="Arial" panose="020B0604020202020204" pitchFamily="34" charset="0"/>
              </a:rPr>
              <a:t>Федеральный закон от 25 декабря 2008 г. № 273-ФЗ </a:t>
            </a:r>
            <a:br>
              <a:rPr lang="ru-RU" sz="1800" b="0" i="0" u="none" strike="noStrike" baseline="0" dirty="0">
                <a:solidFill>
                  <a:srgbClr val="000000"/>
                </a:solidFill>
                <a:latin typeface="Arial" panose="020B0604020202020204" pitchFamily="34" charset="0"/>
                <a:cs typeface="Arial" panose="020B0604020202020204" pitchFamily="34" charset="0"/>
              </a:rPr>
            </a:br>
            <a:r>
              <a:rPr lang="ru-RU" sz="1800" b="1" i="0" u="none" strike="noStrike" baseline="0" dirty="0">
                <a:solidFill>
                  <a:srgbClr val="000000"/>
                </a:solidFill>
                <a:latin typeface="Arial" panose="020B0604020202020204" pitchFamily="34" charset="0"/>
                <a:cs typeface="Arial" panose="020B0604020202020204" pitchFamily="34" charset="0"/>
              </a:rPr>
              <a:t>«О противодействии коррупции»</a:t>
            </a:r>
            <a:r>
              <a:rPr lang="ru-RU" sz="1800" b="1" dirty="0">
                <a:solidFill>
                  <a:schemeClr val="tx1"/>
                </a:solidFill>
                <a:latin typeface="Arial" panose="020B0604020202020204" pitchFamily="34" charset="0"/>
                <a:cs typeface="Arial" panose="020B0604020202020204" pitchFamily="34" charset="0"/>
              </a:rPr>
              <a:t> основополагающий нормативный правовой акт в сфере борьбы с коррупцией</a:t>
            </a:r>
            <a:br>
              <a:rPr lang="ru-RU" sz="2000" dirty="0">
                <a:solidFill>
                  <a:schemeClr val="tx1"/>
                </a:solidFill>
                <a:effectLst>
                  <a:outerShdw blurRad="38100" dist="38100" dir="2700000" algn="tl">
                    <a:srgbClr val="000000">
                      <a:alpha val="43137"/>
                    </a:srgbClr>
                  </a:outerShdw>
                </a:effectLst>
              </a:rPr>
            </a:br>
            <a:endParaRPr lang="ru-RU" sz="2000" dirty="0">
              <a:solidFill>
                <a:schemeClr val="tx1"/>
              </a:solidFill>
              <a:effectLst>
                <a:outerShdw blurRad="38100" dist="38100" dir="2700000" algn="tl">
                  <a:srgbClr val="000000">
                    <a:alpha val="43137"/>
                  </a:srgbClr>
                </a:outerShdw>
              </a:effectLst>
            </a:endParaRPr>
          </a:p>
        </p:txBody>
      </p:sp>
      <p:sp>
        <p:nvSpPr>
          <p:cNvPr id="3" name="Прямоугольник 2"/>
          <p:cNvSpPr/>
          <p:nvPr/>
        </p:nvSpPr>
        <p:spPr>
          <a:xfrm>
            <a:off x="827584" y="980729"/>
            <a:ext cx="8316415" cy="5544616"/>
          </a:xfrm>
          <a:prstGeom prst="rect">
            <a:avLst/>
          </a:prstGeom>
          <a:noFill/>
          <a:ln>
            <a:solidFill>
              <a:srgbClr val="00B050"/>
            </a:solidFill>
          </a:ln>
          <a:scene3d>
            <a:camera prst="orthographicFront"/>
            <a:lightRig rig="threePt" dir="t"/>
          </a:scene3d>
          <a:sp3d>
            <a:bevelT prst="slop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700" b="1" dirty="0">
                <a:solidFill>
                  <a:schemeClr val="tx1"/>
                </a:solidFill>
                <a:latin typeface="Arial" panose="020B0604020202020204" pitchFamily="34" charset="0"/>
                <a:cs typeface="Arial" panose="020B0604020202020204" pitchFamily="34" charset="0"/>
              </a:rPr>
              <a:t>Статья 13.3. ФЗ «О противодействии коррупции»</a:t>
            </a:r>
          </a:p>
          <a:p>
            <a:pPr algn="just"/>
            <a:r>
              <a:rPr lang="ru-RU" sz="1700" b="1" dirty="0">
                <a:solidFill>
                  <a:schemeClr val="tx1"/>
                </a:solidFill>
                <a:latin typeface="Arial" panose="020B0604020202020204" pitchFamily="34" charset="0"/>
                <a:cs typeface="Arial" panose="020B0604020202020204" pitchFamily="34" charset="0"/>
              </a:rPr>
              <a:t>Меры по предупреждению коррупции, принимаемые в организации, могут включать:</a:t>
            </a:r>
          </a:p>
          <a:p>
            <a:pPr algn="just"/>
            <a:endParaRPr lang="ru-RU" sz="1700" dirty="0">
              <a:solidFill>
                <a:schemeClr val="tx1"/>
              </a:solidFill>
              <a:latin typeface="Arial" panose="020B0604020202020204" pitchFamily="34" charset="0"/>
              <a:cs typeface="Arial" panose="020B0604020202020204" pitchFamily="34" charset="0"/>
            </a:endParaRPr>
          </a:p>
          <a:p>
            <a:pPr marL="342900" indent="-342900" algn="just">
              <a:buAutoNum type="arabicPeriod"/>
            </a:pPr>
            <a:r>
              <a:rPr lang="ru-RU" sz="1700" b="1" dirty="0">
                <a:solidFill>
                  <a:schemeClr val="tx1"/>
                </a:solidFill>
                <a:latin typeface="Arial" panose="020B0604020202020204" pitchFamily="34" charset="0"/>
                <a:cs typeface="Arial" panose="020B0604020202020204" pitchFamily="34" charset="0"/>
              </a:rPr>
              <a:t>Определение подразделений или должностных лиц, ответственных за профилактику коррупционных и иных правонарушений;</a:t>
            </a:r>
          </a:p>
          <a:p>
            <a:endParaRPr lang="ru-RU" sz="1700" dirty="0">
              <a:solidFill>
                <a:schemeClr val="tx1"/>
              </a:solidFill>
              <a:latin typeface="Arial" panose="020B0604020202020204" pitchFamily="34" charset="0"/>
              <a:cs typeface="Arial" panose="020B0604020202020204" pitchFamily="34" charset="0"/>
            </a:endParaRPr>
          </a:p>
          <a:p>
            <a:r>
              <a:rPr lang="ru-RU" sz="1700" b="1" dirty="0">
                <a:solidFill>
                  <a:schemeClr val="tx1"/>
                </a:solidFill>
                <a:latin typeface="Arial" panose="020B0604020202020204" pitchFamily="34" charset="0"/>
                <a:cs typeface="Arial" panose="020B0604020202020204" pitchFamily="34" charset="0"/>
              </a:rPr>
              <a:t>2. Сотрудничество организации с правоохранительными органами;</a:t>
            </a:r>
          </a:p>
          <a:p>
            <a:endParaRPr lang="ru-RU" sz="1700" dirty="0">
              <a:solidFill>
                <a:schemeClr val="tx1"/>
              </a:solidFill>
              <a:latin typeface="Arial" panose="020B0604020202020204" pitchFamily="34" charset="0"/>
              <a:cs typeface="Arial" panose="020B0604020202020204" pitchFamily="34" charset="0"/>
            </a:endParaRPr>
          </a:p>
          <a:p>
            <a:pPr algn="just"/>
            <a:r>
              <a:rPr lang="ru-RU" sz="1700" b="1" dirty="0">
                <a:solidFill>
                  <a:schemeClr val="tx1"/>
                </a:solidFill>
                <a:latin typeface="Arial" panose="020B0604020202020204" pitchFamily="34" charset="0"/>
                <a:cs typeface="Arial" panose="020B0604020202020204" pitchFamily="34" charset="0"/>
              </a:rPr>
              <a:t>3. Разработку и внедрение в практику стандартов и процедур, направленных на обеспечение добросовестной работы организации;</a:t>
            </a:r>
          </a:p>
          <a:p>
            <a:pPr algn="just"/>
            <a:endParaRPr lang="ru-RU" sz="1700" dirty="0">
              <a:solidFill>
                <a:schemeClr val="tx1"/>
              </a:solidFill>
              <a:latin typeface="Arial" panose="020B0604020202020204" pitchFamily="34" charset="0"/>
              <a:cs typeface="Arial" panose="020B0604020202020204" pitchFamily="34" charset="0"/>
            </a:endParaRPr>
          </a:p>
          <a:p>
            <a:pPr algn="just"/>
            <a:r>
              <a:rPr lang="ru-RU" sz="1700" b="1" dirty="0">
                <a:solidFill>
                  <a:schemeClr val="tx1"/>
                </a:solidFill>
                <a:latin typeface="Arial" panose="020B0604020202020204" pitchFamily="34" charset="0"/>
                <a:cs typeface="Arial" panose="020B0604020202020204" pitchFamily="34" charset="0"/>
              </a:rPr>
              <a:t>4. Принятие кодекса этики и служебного поведения работников организации;</a:t>
            </a:r>
          </a:p>
          <a:p>
            <a:pPr algn="just"/>
            <a:endParaRPr lang="ru-RU" sz="1700" dirty="0">
              <a:solidFill>
                <a:schemeClr val="tx1"/>
              </a:solidFill>
              <a:latin typeface="Arial" panose="020B0604020202020204" pitchFamily="34" charset="0"/>
              <a:cs typeface="Arial" panose="020B0604020202020204" pitchFamily="34" charset="0"/>
            </a:endParaRPr>
          </a:p>
          <a:p>
            <a:r>
              <a:rPr lang="ru-RU" sz="1700" b="1" dirty="0">
                <a:solidFill>
                  <a:schemeClr val="tx1"/>
                </a:solidFill>
                <a:latin typeface="Arial" panose="020B0604020202020204" pitchFamily="34" charset="0"/>
                <a:cs typeface="Arial" panose="020B0604020202020204" pitchFamily="34" charset="0"/>
              </a:rPr>
              <a:t>5. Предотвращение и урегулирование конфликта интересов;</a:t>
            </a:r>
          </a:p>
          <a:p>
            <a:endParaRPr lang="ru-RU" sz="1700" dirty="0">
              <a:solidFill>
                <a:schemeClr val="tx1"/>
              </a:solidFill>
              <a:latin typeface="Arial" panose="020B0604020202020204" pitchFamily="34" charset="0"/>
              <a:cs typeface="Arial" panose="020B0604020202020204" pitchFamily="34" charset="0"/>
            </a:endParaRPr>
          </a:p>
          <a:p>
            <a:pPr algn="just"/>
            <a:r>
              <a:rPr lang="ru-RU" sz="1700" b="1" dirty="0">
                <a:solidFill>
                  <a:schemeClr val="tx1"/>
                </a:solidFill>
                <a:latin typeface="Arial" panose="020B0604020202020204" pitchFamily="34" charset="0"/>
                <a:cs typeface="Arial" panose="020B0604020202020204" pitchFamily="34" charset="0"/>
              </a:rPr>
              <a:t>6. Недопущение составления неофициальной отчетности и использования поддельных документов.</a:t>
            </a:r>
            <a:endParaRPr lang="ru-RU" sz="1700"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186572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3999" cy="980728"/>
          </a:xfrm>
          <a:noFill/>
        </p:spPr>
        <p:style>
          <a:lnRef idx="1">
            <a:schemeClr val="accent5"/>
          </a:lnRef>
          <a:fillRef idx="2">
            <a:schemeClr val="accent5"/>
          </a:fillRef>
          <a:effectRef idx="1">
            <a:schemeClr val="accent5"/>
          </a:effectRef>
          <a:fontRef idx="minor">
            <a:schemeClr val="dk1"/>
          </a:fontRef>
        </p:style>
        <p:txBody>
          <a:bodyPr>
            <a:normAutofit/>
          </a:bodyPr>
          <a:lstStyle/>
          <a:p>
            <a:r>
              <a:rPr lang="ru-RU" sz="1800" b="1" i="0" u="none" strike="noStrike" baseline="0" dirty="0">
                <a:solidFill>
                  <a:srgbClr val="000000"/>
                </a:solidFill>
                <a:latin typeface="Arial" panose="020B0604020202020204" pitchFamily="34" charset="0"/>
              </a:rPr>
              <a:t>Указ Президента Российской Федерации</a:t>
            </a:r>
            <a:br>
              <a:rPr lang="ru-RU" sz="1800" b="0" i="0" u="none" strike="noStrike" baseline="0" dirty="0">
                <a:solidFill>
                  <a:srgbClr val="000000"/>
                </a:solidFill>
                <a:latin typeface="Arial" panose="020B0604020202020204" pitchFamily="34" charset="0"/>
              </a:rPr>
            </a:br>
            <a:r>
              <a:rPr lang="ru-RU" sz="1800" b="1" i="0" u="none" strike="noStrike" baseline="0" dirty="0">
                <a:solidFill>
                  <a:srgbClr val="000000"/>
                </a:solidFill>
                <a:latin typeface="Arial" panose="020B0604020202020204" pitchFamily="34" charset="0"/>
              </a:rPr>
              <a:t>от 02.04.2013 № 309 «О мерах по реализации отдельных положений Федерального закона "О противодействии коррупции"»</a:t>
            </a:r>
            <a:endParaRPr lang="ru-RU" sz="2000" dirty="0">
              <a:solidFill>
                <a:schemeClr val="tx1"/>
              </a:solidFill>
              <a:effectLst>
                <a:outerShdw blurRad="38100" dist="38100" dir="2700000" algn="tl">
                  <a:srgbClr val="000000">
                    <a:alpha val="43137"/>
                  </a:srgbClr>
                </a:outerShdw>
              </a:effectLst>
            </a:endParaRPr>
          </a:p>
        </p:txBody>
      </p:sp>
      <p:sp>
        <p:nvSpPr>
          <p:cNvPr id="3" name="Прямоугольник 2"/>
          <p:cNvSpPr/>
          <p:nvPr/>
        </p:nvSpPr>
        <p:spPr>
          <a:xfrm>
            <a:off x="899592" y="1004994"/>
            <a:ext cx="8114305" cy="5736373"/>
          </a:xfrm>
          <a:prstGeom prst="rect">
            <a:avLst/>
          </a:prstGeom>
          <a:noFill/>
          <a:ln>
            <a:solidFill>
              <a:srgbClr val="00B050"/>
            </a:solidFill>
          </a:ln>
          <a:scene3d>
            <a:camera prst="orthographicFront"/>
            <a:lightRig rig="threePt" dir="t"/>
          </a:scene3d>
          <a:sp3d>
            <a:bevelT prst="slop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ru-RU" dirty="0">
                <a:solidFill>
                  <a:schemeClr val="tx1"/>
                </a:solidFill>
                <a:latin typeface="Arial" panose="020B0604020202020204" pitchFamily="34" charset="0"/>
                <a:cs typeface="Arial" panose="020B0604020202020204" pitchFamily="34" charset="0"/>
              </a:rPr>
              <a:t>	</a:t>
            </a:r>
            <a:r>
              <a:rPr lang="ru-RU" sz="1700" b="1" dirty="0">
                <a:solidFill>
                  <a:schemeClr val="tx1"/>
                </a:solidFill>
                <a:latin typeface="Arial" panose="020B0604020202020204" pitchFamily="34" charset="0"/>
                <a:cs typeface="Arial" panose="020B0604020202020204" pitchFamily="34" charset="0"/>
              </a:rPr>
              <a:t>Методические рекомендации </a:t>
            </a:r>
            <a:r>
              <a:rPr lang="ru-RU" sz="1700" dirty="0">
                <a:solidFill>
                  <a:schemeClr val="tx1"/>
                </a:solidFill>
                <a:latin typeface="Arial" panose="020B0604020202020204" pitchFamily="34" charset="0"/>
                <a:cs typeface="Arial" panose="020B0604020202020204" pitchFamily="34" charset="0"/>
              </a:rPr>
              <a:t>по разработке и принятию организациями мер по предупреждению и противодействию коррупции разработаны во исполнение подпункта «б» пункта 25 Указа Президента Российской Федерации от 2 апреля 2013 г. № 309 «О мерах по реализации отдельных положений Федерального закона «О противодействии коррупции» и в соответствии со статьей 13.3 Федерального закона от 25 декабря 2008 г. № 273-ФЗ «О противодействии коррупции».</a:t>
            </a:r>
          </a:p>
          <a:p>
            <a:pPr algn="just"/>
            <a:endParaRPr lang="ru-RU" sz="1700"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algn="just"/>
            <a:r>
              <a:rPr lang="ru-RU" sz="1700" dirty="0">
                <a:solidFill>
                  <a:schemeClr val="tx1"/>
                </a:solidFill>
                <a:latin typeface="Arial" panose="020B0604020202020204" pitchFamily="34" charset="0"/>
                <a:cs typeface="Arial" panose="020B0604020202020204" pitchFamily="34" charset="0"/>
              </a:rPr>
              <a:t>	</a:t>
            </a:r>
            <a:r>
              <a:rPr lang="ru-RU" sz="1700" b="1" dirty="0">
                <a:solidFill>
                  <a:schemeClr val="tx1"/>
                </a:solidFill>
                <a:latin typeface="Arial" panose="020B0604020202020204" pitchFamily="34" charset="0"/>
                <a:cs typeface="Arial" panose="020B0604020202020204" pitchFamily="34" charset="0"/>
              </a:rPr>
              <a:t>Порядок </a:t>
            </a:r>
            <a:r>
              <a:rPr lang="ru-RU" sz="1700" dirty="0">
                <a:solidFill>
                  <a:schemeClr val="tx1"/>
                </a:solidFill>
                <a:latin typeface="Arial" panose="020B0604020202020204" pitchFamily="34" charset="0"/>
                <a:cs typeface="Arial" panose="020B0604020202020204" pitchFamily="34" charset="0"/>
              </a:rPr>
              <a:t>реализации антикоррупционной политики в подведомственных организациях (учреждениях) исполнительных органов </a:t>
            </a:r>
            <a:br>
              <a:rPr lang="ru-RU" sz="1700" dirty="0">
                <a:solidFill>
                  <a:schemeClr val="tx1"/>
                </a:solidFill>
                <a:latin typeface="Arial" panose="020B0604020202020204" pitchFamily="34" charset="0"/>
                <a:cs typeface="Arial" panose="020B0604020202020204" pitchFamily="34" charset="0"/>
              </a:rPr>
            </a:br>
            <a:r>
              <a:rPr lang="ru-RU" sz="1700" dirty="0">
                <a:solidFill>
                  <a:schemeClr val="tx1"/>
                </a:solidFill>
                <a:latin typeface="Arial" panose="020B0604020202020204" pitchFamily="34" charset="0"/>
                <a:cs typeface="Arial" panose="020B0604020202020204" pitchFamily="34" charset="0"/>
              </a:rPr>
              <a:t>государственной власти Ульяновской области и </a:t>
            </a:r>
            <a:br>
              <a:rPr lang="ru-RU" sz="1700" dirty="0">
                <a:solidFill>
                  <a:schemeClr val="tx1"/>
                </a:solidFill>
                <a:latin typeface="Arial" panose="020B0604020202020204" pitchFamily="34" charset="0"/>
                <a:cs typeface="Arial" panose="020B0604020202020204" pitchFamily="34" charset="0"/>
              </a:rPr>
            </a:br>
            <a:r>
              <a:rPr lang="ru-RU" sz="1700" dirty="0">
                <a:solidFill>
                  <a:schemeClr val="tx1"/>
                </a:solidFill>
                <a:latin typeface="Arial" panose="020B0604020202020204" pitchFamily="34" charset="0"/>
                <a:cs typeface="Arial" panose="020B0604020202020204" pitchFamily="34" charset="0"/>
              </a:rPr>
              <a:t>органах местного самоуправления Ульяновской области, утверждённый начальником управления по реализации единой государственной политики в области противодействия коррупции, профилактики коррупционных и иных правонарушений администрации Губернатора Ульяновской области – Уполномоченным по противодействию коррупции в Ульяновской области 09.03.2021</a:t>
            </a:r>
          </a:p>
          <a:p>
            <a:endParaRPr lang="ru-RU" sz="2700" dirty="0">
              <a:solidFill>
                <a:schemeClr val="tx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9649273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3999" cy="836712"/>
          </a:xfrm>
          <a:noFill/>
        </p:spPr>
        <p:style>
          <a:lnRef idx="1">
            <a:schemeClr val="accent5"/>
          </a:lnRef>
          <a:fillRef idx="2">
            <a:schemeClr val="accent5"/>
          </a:fillRef>
          <a:effectRef idx="1">
            <a:schemeClr val="accent5"/>
          </a:effectRef>
          <a:fontRef idx="minor">
            <a:schemeClr val="dk1"/>
          </a:fontRef>
        </p:style>
        <p:txBody>
          <a:bodyPr>
            <a:normAutofit/>
          </a:bodyPr>
          <a:lstStyle/>
          <a:p>
            <a:r>
              <a:rPr lang="ru-RU" sz="1800" b="1" i="0" u="none" strike="noStrike" baseline="0" dirty="0">
                <a:solidFill>
                  <a:srgbClr val="000000"/>
                </a:solidFill>
                <a:latin typeface="Arial" panose="020B0604020202020204" pitchFamily="34" charset="0"/>
              </a:rPr>
              <a:t>Предлагаемый алгоритм действий</a:t>
            </a:r>
            <a:br>
              <a:rPr lang="ru-RU" sz="1800" b="0" i="0" u="none" strike="noStrike" baseline="0" dirty="0">
                <a:solidFill>
                  <a:srgbClr val="000000"/>
                </a:solidFill>
                <a:latin typeface="Arial" panose="020B0604020202020204" pitchFamily="34" charset="0"/>
              </a:rPr>
            </a:br>
            <a:r>
              <a:rPr lang="ru-RU" sz="1800" b="1" i="0" u="none" strike="noStrike" baseline="0" dirty="0">
                <a:solidFill>
                  <a:srgbClr val="000000"/>
                </a:solidFill>
                <a:latin typeface="Arial" panose="020B0604020202020204" pitchFamily="34" charset="0"/>
              </a:rPr>
              <a:t>по организации работы в государственных учреждениях</a:t>
            </a:r>
            <a:endParaRPr lang="ru-RU" sz="2000" dirty="0">
              <a:solidFill>
                <a:schemeClr val="tx1"/>
              </a:solidFill>
              <a:effectLst>
                <a:outerShdw blurRad="38100" dist="38100" dir="2700000" algn="tl">
                  <a:srgbClr val="000000">
                    <a:alpha val="43137"/>
                  </a:srgbClr>
                </a:outerShdw>
              </a:effectLst>
            </a:endParaRPr>
          </a:p>
        </p:txBody>
      </p:sp>
      <p:sp>
        <p:nvSpPr>
          <p:cNvPr id="3" name="Прямоугольник 2"/>
          <p:cNvSpPr/>
          <p:nvPr/>
        </p:nvSpPr>
        <p:spPr>
          <a:xfrm>
            <a:off x="971600" y="836712"/>
            <a:ext cx="8172399" cy="5832648"/>
          </a:xfrm>
          <a:prstGeom prst="rect">
            <a:avLst/>
          </a:prstGeom>
          <a:noFill/>
          <a:ln>
            <a:solidFill>
              <a:srgbClr val="00B050"/>
            </a:solidFill>
          </a:ln>
          <a:scene3d>
            <a:camera prst="orthographicFront"/>
            <a:lightRig rig="threePt" dir="t"/>
          </a:scene3d>
          <a:sp3d>
            <a:bevelT prst="slop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ru-RU" b="1" dirty="0">
                <a:solidFill>
                  <a:schemeClr val="tx1"/>
                </a:solidFill>
                <a:latin typeface="Arial" panose="020B0604020202020204" pitchFamily="34" charset="0"/>
                <a:cs typeface="Arial" panose="020B0604020202020204" pitchFamily="34" charset="0"/>
              </a:rPr>
              <a:t>	</a:t>
            </a:r>
            <a:r>
              <a:rPr lang="ru-RU" sz="1600" b="1" dirty="0">
                <a:solidFill>
                  <a:schemeClr val="tx1"/>
                </a:solidFill>
                <a:latin typeface="Arial" panose="020B0604020202020204" pitchFamily="34" charset="0"/>
                <a:cs typeface="Arial" panose="020B0604020202020204" pitchFamily="34" charset="0"/>
              </a:rPr>
              <a:t>Определить структурное подразделение или должностных лиц (должностное лицо), ответственных за противодействие коррупции.</a:t>
            </a:r>
            <a:endParaRPr lang="ru-RU" sz="1600" dirty="0">
              <a:solidFill>
                <a:schemeClr val="tx1"/>
              </a:solidFill>
              <a:latin typeface="Arial" panose="020B0604020202020204" pitchFamily="34" charset="0"/>
              <a:cs typeface="Arial" panose="020B0604020202020204" pitchFamily="34" charset="0"/>
            </a:endParaRPr>
          </a:p>
          <a:p>
            <a:pPr algn="just"/>
            <a:r>
              <a:rPr lang="ru-RU" sz="1600" b="1" dirty="0">
                <a:solidFill>
                  <a:schemeClr val="tx1"/>
                </a:solidFill>
                <a:latin typeface="Arial" panose="020B0604020202020204" pitchFamily="34" charset="0"/>
                <a:cs typeface="Arial" panose="020B0604020202020204" pitchFamily="34" charset="0"/>
              </a:rPr>
              <a:t>	В должностную инструкцию и в трудовой договор ответственных лиц необходимо внести в качестве обязанности - ответственность за работу по профилактике коррупционных и иных правонарушений. В должностной инструкции прописываются конкретные обязанности, связанные с указанной ответственностью.</a:t>
            </a:r>
            <a:endParaRPr lang="ru-RU" sz="1600" dirty="0">
              <a:solidFill>
                <a:schemeClr val="tx1"/>
              </a:solidFill>
              <a:latin typeface="Arial" panose="020B0604020202020204" pitchFamily="34" charset="0"/>
              <a:cs typeface="Arial" panose="020B0604020202020204" pitchFamily="34" charset="0"/>
            </a:endParaRPr>
          </a:p>
          <a:p>
            <a:pPr algn="just"/>
            <a:r>
              <a:rPr lang="ru-RU" sz="1600" b="1" dirty="0">
                <a:solidFill>
                  <a:schemeClr val="tx1"/>
                </a:solidFill>
                <a:latin typeface="Arial" panose="020B0604020202020204" pitchFamily="34" charset="0"/>
                <a:cs typeface="Arial" panose="020B0604020202020204" pitchFamily="34" charset="0"/>
              </a:rPr>
              <a:t>	В должностных инструкциях работников учреждения предусмотреть обязанность по соблюдению норм антикоррупционных стандартов поведения персональной ответственности за их нарушение.</a:t>
            </a:r>
          </a:p>
          <a:p>
            <a:r>
              <a:rPr lang="ru-RU" sz="1600" i="1" dirty="0">
                <a:solidFill>
                  <a:schemeClr val="tx1"/>
                </a:solidFill>
                <a:latin typeface="Arial" panose="020B0604020202020204" pitchFamily="34" charset="0"/>
                <a:cs typeface="Arial" panose="020B0604020202020204" pitchFamily="34" charset="0"/>
              </a:rPr>
              <a:t>	</a:t>
            </a:r>
          </a:p>
          <a:p>
            <a:pPr algn="just"/>
            <a:r>
              <a:rPr lang="ru-RU" sz="1600" i="1" dirty="0">
                <a:solidFill>
                  <a:schemeClr val="tx1"/>
                </a:solidFill>
                <a:latin typeface="Arial" panose="020B0604020202020204" pitchFamily="34" charset="0"/>
                <a:cs typeface="Arial" panose="020B0604020202020204" pitchFamily="34" charset="0"/>
              </a:rPr>
              <a:t>Примерами специальных обязанностей работников в связи с предупреждением и противодействием коррупции могут быть следующие:</a:t>
            </a:r>
          </a:p>
          <a:p>
            <a:pPr marL="342900" indent="-342900">
              <a:buAutoNum type="arabicPeriod"/>
            </a:pPr>
            <a:r>
              <a:rPr lang="ru-RU" sz="1600" i="1" dirty="0">
                <a:solidFill>
                  <a:schemeClr val="tx1"/>
                </a:solidFill>
                <a:latin typeface="Arial" panose="020B0604020202020204" pitchFamily="34" charset="0"/>
                <a:cs typeface="Arial" panose="020B0604020202020204" pitchFamily="34" charset="0"/>
              </a:rPr>
              <a:t>Обеспечение разработки плана мероприятий по противодействию коррупции. </a:t>
            </a:r>
          </a:p>
          <a:p>
            <a:pPr marL="342900" indent="-342900">
              <a:buAutoNum type="arabicPeriod"/>
            </a:pPr>
            <a:r>
              <a:rPr lang="ru-RU" sz="1600" i="1" dirty="0">
                <a:solidFill>
                  <a:schemeClr val="tx1"/>
                </a:solidFill>
                <a:latin typeface="Arial" panose="020B0604020202020204" pitchFamily="34" charset="0"/>
                <a:cs typeface="Arial" panose="020B0604020202020204" pitchFamily="34" charset="0"/>
              </a:rPr>
              <a:t>Подготовка отчетов о выполнении плана;</a:t>
            </a:r>
          </a:p>
          <a:p>
            <a:r>
              <a:rPr lang="ru-RU" sz="1600" i="1" dirty="0">
                <a:solidFill>
                  <a:schemeClr val="tx1"/>
                </a:solidFill>
                <a:latin typeface="Arial" panose="020B0604020202020204" pitchFamily="34" charset="0"/>
                <a:cs typeface="Arial" panose="020B0604020202020204" pitchFamily="34" charset="0"/>
              </a:rPr>
              <a:t>3. Подготовка проектов локальных нормативных актов по профилактике коррупции;</a:t>
            </a:r>
          </a:p>
          <a:p>
            <a:r>
              <a:rPr lang="ru-RU" sz="1600" i="1" dirty="0">
                <a:solidFill>
                  <a:schemeClr val="tx1"/>
                </a:solidFill>
                <a:latin typeface="Arial" panose="020B0604020202020204" pitchFamily="34" charset="0"/>
                <a:cs typeface="Arial" panose="020B0604020202020204" pitchFamily="34" charset="0"/>
              </a:rPr>
              <a:t>4. Организация обучения работников по вопросам противодействия коррупции;</a:t>
            </a:r>
          </a:p>
          <a:p>
            <a:r>
              <a:rPr lang="ru-RU" sz="1600" i="1" dirty="0">
                <a:solidFill>
                  <a:schemeClr val="tx1"/>
                </a:solidFill>
                <a:latin typeface="Arial" panose="020B0604020202020204" pitchFamily="34" charset="0"/>
                <a:cs typeface="Arial" panose="020B0604020202020204" pitchFamily="34" charset="0"/>
              </a:rPr>
              <a:t>5. Организационное обеспечение деятельности комиссии по рассмотрению вопросов о противодействии коррупции;</a:t>
            </a:r>
          </a:p>
          <a:p>
            <a:r>
              <a:rPr lang="ru-RU" sz="1600" i="1" dirty="0">
                <a:solidFill>
                  <a:schemeClr val="tx1"/>
                </a:solidFill>
                <a:latin typeface="Arial" panose="020B0604020202020204" pitchFamily="34" charset="0"/>
                <a:cs typeface="Arial" panose="020B0604020202020204" pitchFamily="34" charset="0"/>
              </a:rPr>
              <a:t>6. Оказание консультативной и методической помощи и др.</a:t>
            </a:r>
            <a:endParaRPr lang="ru-RU" sz="1600" i="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670777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3999" cy="692696"/>
          </a:xfrm>
          <a:noFill/>
        </p:spPr>
        <p:style>
          <a:lnRef idx="1">
            <a:schemeClr val="accent5"/>
          </a:lnRef>
          <a:fillRef idx="2">
            <a:schemeClr val="accent5"/>
          </a:fillRef>
          <a:effectRef idx="1">
            <a:schemeClr val="accent5"/>
          </a:effectRef>
          <a:fontRef idx="minor">
            <a:schemeClr val="dk1"/>
          </a:fontRef>
        </p:style>
        <p:txBody>
          <a:bodyPr>
            <a:normAutofit/>
          </a:bodyPr>
          <a:lstStyle/>
          <a:p>
            <a:r>
              <a:rPr lang="ru-RU" sz="1800" b="1" i="0" u="none" strike="noStrike" baseline="0" dirty="0">
                <a:solidFill>
                  <a:srgbClr val="000000"/>
                </a:solidFill>
                <a:latin typeface="Arial" panose="020B0604020202020204" pitchFamily="34" charset="0"/>
              </a:rPr>
              <a:t>Предлагаемый алгоритм действий</a:t>
            </a:r>
            <a:br>
              <a:rPr lang="ru-RU" sz="1800" b="0" i="0" u="none" strike="noStrike" baseline="0" dirty="0">
                <a:solidFill>
                  <a:srgbClr val="000000"/>
                </a:solidFill>
                <a:latin typeface="Arial" panose="020B0604020202020204" pitchFamily="34" charset="0"/>
              </a:rPr>
            </a:br>
            <a:r>
              <a:rPr lang="ru-RU" sz="1800" b="1" i="0" u="none" strike="noStrike" baseline="0" dirty="0">
                <a:solidFill>
                  <a:srgbClr val="000000"/>
                </a:solidFill>
                <a:latin typeface="Arial" panose="020B0604020202020204" pitchFamily="34" charset="0"/>
              </a:rPr>
              <a:t>по организации работы в государственных учреждениях</a:t>
            </a:r>
            <a:endParaRPr lang="ru-RU" sz="2000" dirty="0">
              <a:solidFill>
                <a:schemeClr val="tx1"/>
              </a:solidFill>
              <a:effectLst>
                <a:outerShdw blurRad="38100" dist="38100" dir="2700000" algn="tl">
                  <a:srgbClr val="000000">
                    <a:alpha val="43137"/>
                  </a:srgbClr>
                </a:outerShdw>
              </a:effectLst>
            </a:endParaRPr>
          </a:p>
        </p:txBody>
      </p:sp>
      <p:sp>
        <p:nvSpPr>
          <p:cNvPr id="3" name="Прямоугольник 2"/>
          <p:cNvSpPr/>
          <p:nvPr/>
        </p:nvSpPr>
        <p:spPr>
          <a:xfrm>
            <a:off x="899592" y="620688"/>
            <a:ext cx="8244408" cy="5976665"/>
          </a:xfrm>
          <a:prstGeom prst="rect">
            <a:avLst/>
          </a:prstGeom>
          <a:noFill/>
          <a:ln>
            <a:solidFill>
              <a:srgbClr val="00B050"/>
            </a:solidFill>
          </a:ln>
          <a:scene3d>
            <a:camera prst="orthographicFront"/>
            <a:lightRig rig="threePt" dir="t"/>
          </a:scene3d>
          <a:sp3d>
            <a:bevelT prst="slop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ru-RU" sz="1600" b="1" dirty="0">
                <a:solidFill>
                  <a:schemeClr val="tx1"/>
                </a:solidFill>
                <a:latin typeface="Arial" panose="020B0604020202020204" pitchFamily="34" charset="0"/>
                <a:cs typeface="Arial" panose="020B0604020202020204" pitchFamily="34" charset="0"/>
              </a:rPr>
              <a:t>	Примеры общих обязанностей работников в связи с предупреждением и противодействием коррупции:</a:t>
            </a:r>
            <a:endParaRPr lang="ru-RU" sz="1600" dirty="0">
              <a:solidFill>
                <a:schemeClr val="tx1"/>
              </a:solidFill>
              <a:latin typeface="Arial" panose="020B0604020202020204" pitchFamily="34" charset="0"/>
              <a:cs typeface="Arial" panose="020B0604020202020204" pitchFamily="34" charset="0"/>
            </a:endParaRPr>
          </a:p>
          <a:p>
            <a:r>
              <a:rPr lang="ru-RU" sz="1600" b="1" dirty="0">
                <a:solidFill>
                  <a:schemeClr val="tx1"/>
                </a:solidFill>
                <a:latin typeface="Arial" panose="020B0604020202020204" pitchFamily="34" charset="0"/>
                <a:cs typeface="Arial" panose="020B0604020202020204" pitchFamily="34" charset="0"/>
              </a:rPr>
              <a:t>	•воздерживаться от совершения и(или) участия в совершении коррупционных правонарушений в интересах или от имени организации;</a:t>
            </a:r>
            <a:endParaRPr lang="ru-RU" sz="1600" dirty="0">
              <a:solidFill>
                <a:schemeClr val="tx1"/>
              </a:solidFill>
              <a:latin typeface="Arial" panose="020B0604020202020204" pitchFamily="34" charset="0"/>
              <a:cs typeface="Arial" panose="020B0604020202020204" pitchFamily="34" charset="0"/>
            </a:endParaRPr>
          </a:p>
          <a:p>
            <a:pPr algn="just"/>
            <a:r>
              <a:rPr lang="ru-RU" sz="1600" b="1" dirty="0">
                <a:solidFill>
                  <a:schemeClr val="tx1"/>
                </a:solidFill>
                <a:latin typeface="Arial" panose="020B0604020202020204" pitchFamily="34" charset="0"/>
                <a:cs typeface="Arial" panose="020B0604020202020204" pitchFamily="34" charset="0"/>
              </a:rPr>
              <a:t>	•воздерживаться от поведения, которое может быть истолковано окружающими как готовность совершить или участвовать в совершении коррупционного правонарушения в интересах или от имени организации;</a:t>
            </a:r>
            <a:endParaRPr lang="ru-RU" sz="1600" dirty="0">
              <a:solidFill>
                <a:schemeClr val="tx1"/>
              </a:solidFill>
              <a:latin typeface="Arial" panose="020B0604020202020204" pitchFamily="34" charset="0"/>
              <a:cs typeface="Arial" panose="020B0604020202020204" pitchFamily="34" charset="0"/>
            </a:endParaRPr>
          </a:p>
          <a:p>
            <a:pPr algn="just"/>
            <a:r>
              <a:rPr lang="ru-RU" sz="1600" b="1" dirty="0">
                <a:solidFill>
                  <a:schemeClr val="tx1"/>
                </a:solidFill>
                <a:latin typeface="Arial" panose="020B0604020202020204" pitchFamily="34" charset="0"/>
                <a:cs typeface="Arial" panose="020B0604020202020204" pitchFamily="34" charset="0"/>
              </a:rPr>
              <a:t>	•незамедлительно информировать непосредственного руководителя, лицо,</a:t>
            </a:r>
            <a:endParaRPr lang="ru-RU" sz="1600" dirty="0">
              <a:solidFill>
                <a:schemeClr val="tx1"/>
              </a:solidFill>
              <a:latin typeface="Arial" panose="020B0604020202020204" pitchFamily="34" charset="0"/>
              <a:cs typeface="Arial" panose="020B0604020202020204" pitchFamily="34" charset="0"/>
            </a:endParaRPr>
          </a:p>
          <a:p>
            <a:pPr algn="just"/>
            <a:r>
              <a:rPr lang="ru-RU" sz="1600" b="1" dirty="0">
                <a:solidFill>
                  <a:schemeClr val="tx1"/>
                </a:solidFill>
                <a:latin typeface="Arial" panose="020B0604020202020204" pitchFamily="34" charset="0"/>
                <a:cs typeface="Arial" panose="020B0604020202020204" pitchFamily="34" charset="0"/>
              </a:rPr>
              <a:t>ответственное за реализацию антикоррупционной политики, руководство организации о случаях склонения работника к совершению коррупционных правонарушений;</a:t>
            </a:r>
            <a:endParaRPr lang="ru-RU" sz="1600" dirty="0">
              <a:solidFill>
                <a:schemeClr val="tx1"/>
              </a:solidFill>
              <a:latin typeface="Arial" panose="020B0604020202020204" pitchFamily="34" charset="0"/>
              <a:cs typeface="Arial" panose="020B0604020202020204" pitchFamily="34" charset="0"/>
            </a:endParaRPr>
          </a:p>
          <a:p>
            <a:r>
              <a:rPr lang="ru-RU" sz="1600" b="1" dirty="0">
                <a:solidFill>
                  <a:schemeClr val="tx1"/>
                </a:solidFill>
                <a:latin typeface="Arial" panose="020B0604020202020204" pitchFamily="34" charset="0"/>
                <a:cs typeface="Arial" panose="020B0604020202020204" pitchFamily="34" charset="0"/>
              </a:rPr>
              <a:t>	•незамедлительно информировать непосредственного начальника, лицо,</a:t>
            </a:r>
            <a:endParaRPr lang="ru-RU" sz="1600" dirty="0">
              <a:solidFill>
                <a:schemeClr val="tx1"/>
              </a:solidFill>
              <a:latin typeface="Arial" panose="020B0604020202020204" pitchFamily="34" charset="0"/>
              <a:cs typeface="Arial" panose="020B0604020202020204" pitchFamily="34" charset="0"/>
            </a:endParaRPr>
          </a:p>
          <a:p>
            <a:r>
              <a:rPr lang="ru-RU" sz="1600" b="1" dirty="0">
                <a:solidFill>
                  <a:schemeClr val="tx1"/>
                </a:solidFill>
                <a:latin typeface="Arial" panose="020B0604020202020204" pitchFamily="34" charset="0"/>
                <a:cs typeface="Arial" panose="020B0604020202020204" pitchFamily="34" charset="0"/>
              </a:rPr>
              <a:t>ответственное за реализацию антикоррупционной политики, руководство</a:t>
            </a:r>
            <a:endParaRPr lang="ru-RU" sz="1600" dirty="0">
              <a:solidFill>
                <a:schemeClr val="tx1"/>
              </a:solidFill>
              <a:latin typeface="Arial" panose="020B0604020202020204" pitchFamily="34" charset="0"/>
              <a:cs typeface="Arial" panose="020B0604020202020204" pitchFamily="34" charset="0"/>
            </a:endParaRPr>
          </a:p>
          <a:p>
            <a:pPr algn="just"/>
            <a:r>
              <a:rPr lang="ru-RU" sz="1600" b="1" dirty="0">
                <a:solidFill>
                  <a:schemeClr val="tx1"/>
                </a:solidFill>
                <a:latin typeface="Arial" panose="020B0604020202020204" pitchFamily="34" charset="0"/>
                <a:cs typeface="Arial" panose="020B0604020202020204" pitchFamily="34" charset="0"/>
              </a:rPr>
              <a:t>организации о ставшей известной работнику информации о случаях совершения коррупционных правонарушений другими работниками, контрагентами организации или иными лицами;</a:t>
            </a:r>
            <a:endParaRPr lang="ru-RU" sz="1600" dirty="0">
              <a:solidFill>
                <a:schemeClr val="tx1"/>
              </a:solidFill>
              <a:latin typeface="Arial" panose="020B0604020202020204" pitchFamily="34" charset="0"/>
              <a:cs typeface="Arial" panose="020B0604020202020204" pitchFamily="34" charset="0"/>
            </a:endParaRPr>
          </a:p>
          <a:p>
            <a:pPr algn="just"/>
            <a:r>
              <a:rPr lang="ru-RU" sz="1600" b="1" dirty="0">
                <a:solidFill>
                  <a:schemeClr val="tx1"/>
                </a:solidFill>
                <a:latin typeface="Arial" panose="020B0604020202020204" pitchFamily="34" charset="0"/>
                <a:cs typeface="Arial" panose="020B0604020202020204" pitchFamily="34" charset="0"/>
              </a:rPr>
              <a:t>	•сообщить непосредственному начальнику или иному ответственному лицу о возможности возникновения либо возникшем у работника конфликте интересов.</a:t>
            </a:r>
          </a:p>
          <a:p>
            <a:endParaRPr lang="ru-RU" sz="1600"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235200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3999" cy="764704"/>
          </a:xfrm>
          <a:noFill/>
        </p:spPr>
        <p:style>
          <a:lnRef idx="1">
            <a:schemeClr val="accent5"/>
          </a:lnRef>
          <a:fillRef idx="2">
            <a:schemeClr val="accent5"/>
          </a:fillRef>
          <a:effectRef idx="1">
            <a:schemeClr val="accent5"/>
          </a:effectRef>
          <a:fontRef idx="minor">
            <a:schemeClr val="dk1"/>
          </a:fontRef>
        </p:style>
        <p:txBody>
          <a:bodyPr>
            <a:normAutofit/>
          </a:bodyPr>
          <a:lstStyle/>
          <a:p>
            <a:r>
              <a:rPr lang="ru-RU" sz="1800" b="1" i="0" u="none" strike="noStrike" baseline="0" dirty="0">
                <a:solidFill>
                  <a:srgbClr val="000000"/>
                </a:solidFill>
                <a:latin typeface="Arial" panose="020B0604020202020204" pitchFamily="34" charset="0"/>
              </a:rPr>
              <a:t>Предлагаемый алгоритм действий</a:t>
            </a:r>
            <a:br>
              <a:rPr lang="ru-RU" sz="1800" b="0" i="0" u="none" strike="noStrike" baseline="0" dirty="0">
                <a:solidFill>
                  <a:srgbClr val="000000"/>
                </a:solidFill>
                <a:latin typeface="Arial" panose="020B0604020202020204" pitchFamily="34" charset="0"/>
              </a:rPr>
            </a:br>
            <a:r>
              <a:rPr lang="ru-RU" sz="1800" b="1" i="0" u="none" strike="noStrike" baseline="0" dirty="0">
                <a:solidFill>
                  <a:srgbClr val="000000"/>
                </a:solidFill>
                <a:latin typeface="Arial" panose="020B0604020202020204" pitchFamily="34" charset="0"/>
              </a:rPr>
              <a:t>по организации работы в государственных учреждениях</a:t>
            </a:r>
            <a:endParaRPr lang="ru-RU" sz="2000" dirty="0">
              <a:solidFill>
                <a:schemeClr val="tx1"/>
              </a:solidFill>
              <a:effectLst>
                <a:outerShdw blurRad="38100" dist="38100" dir="2700000" algn="tl">
                  <a:srgbClr val="000000">
                    <a:alpha val="43137"/>
                  </a:srgbClr>
                </a:outerShdw>
              </a:effectLst>
            </a:endParaRPr>
          </a:p>
        </p:txBody>
      </p:sp>
      <p:sp>
        <p:nvSpPr>
          <p:cNvPr id="3" name="Прямоугольник 2"/>
          <p:cNvSpPr/>
          <p:nvPr/>
        </p:nvSpPr>
        <p:spPr>
          <a:xfrm>
            <a:off x="827584" y="764704"/>
            <a:ext cx="8295274" cy="6093296"/>
          </a:xfrm>
          <a:prstGeom prst="rect">
            <a:avLst/>
          </a:prstGeom>
          <a:noFill/>
          <a:ln>
            <a:solidFill>
              <a:srgbClr val="00B050"/>
            </a:solidFill>
          </a:ln>
          <a:scene3d>
            <a:camera prst="orthographicFront"/>
            <a:lightRig rig="threePt" dir="t"/>
          </a:scene3d>
          <a:sp3d>
            <a:bevelT prst="slop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ru-RU" sz="1500" b="1" dirty="0">
                <a:solidFill>
                  <a:schemeClr val="tx1"/>
                </a:solidFill>
                <a:latin typeface="Arial" panose="020B0604020202020204" pitchFamily="34" charset="0"/>
                <a:cs typeface="Arial" panose="020B0604020202020204" pitchFamily="34" charset="0"/>
              </a:rPr>
              <a:t>Провести оценку коррупционных рисков деятельности учреждения</a:t>
            </a:r>
          </a:p>
          <a:p>
            <a:pPr algn="just"/>
            <a:r>
              <a:rPr lang="ru-RU" sz="1500" i="1" dirty="0">
                <a:solidFill>
                  <a:schemeClr val="tx1"/>
                </a:solidFill>
                <a:latin typeface="Arial" panose="020B0604020202020204" pitchFamily="34" charset="0"/>
                <a:cs typeface="Arial" panose="020B0604020202020204" pitchFamily="34" charset="0"/>
              </a:rPr>
              <a:t>Под коррупционными рисками следует понимать заложенные в системе государственного и муниципального управления потенциальные возможности для совершения действий, направленных на неправомерное извлечение материальной и иной выгоды при выполнении публичных полномочий.</a:t>
            </a:r>
          </a:p>
          <a:p>
            <a:endParaRPr lang="ru-RU" sz="1500" dirty="0">
              <a:solidFill>
                <a:schemeClr val="tx1"/>
              </a:solidFill>
              <a:latin typeface="Arial" panose="020B0604020202020204" pitchFamily="34" charset="0"/>
              <a:cs typeface="Arial" panose="020B0604020202020204" pitchFamily="34" charset="0"/>
            </a:endParaRPr>
          </a:p>
          <a:p>
            <a:r>
              <a:rPr lang="ru-RU" sz="1500" b="1" dirty="0">
                <a:solidFill>
                  <a:schemeClr val="tx1"/>
                </a:solidFill>
                <a:latin typeface="Arial" panose="020B0604020202020204" pitchFamily="34" charset="0"/>
                <a:cs typeface="Arial" panose="020B0604020202020204" pitchFamily="34" charset="0"/>
              </a:rPr>
              <a:t>Признаком коррупционного риска является:</a:t>
            </a:r>
          </a:p>
          <a:p>
            <a:pPr algn="just"/>
            <a:r>
              <a:rPr lang="ru-RU" sz="1500" i="1" dirty="0">
                <a:solidFill>
                  <a:schemeClr val="tx1"/>
                </a:solidFill>
                <a:latin typeface="Arial" panose="020B0604020202020204" pitchFamily="34" charset="0"/>
                <a:cs typeface="Arial" panose="020B0604020202020204" pitchFamily="34" charset="0"/>
              </a:rPr>
              <a:t>	• возможность получения работником в результате совершения коррупционного правонарушения значительной, по сравнению с его доходом, материальной выгоды или возможность получения регулярного незаконного дохода;</a:t>
            </a:r>
          </a:p>
          <a:p>
            <a:pPr algn="just"/>
            <a:r>
              <a:rPr lang="ru-RU" sz="1500" i="1" dirty="0">
                <a:solidFill>
                  <a:schemeClr val="tx1"/>
                </a:solidFill>
                <a:latin typeface="Arial" panose="020B0604020202020204" pitchFamily="34" charset="0"/>
                <a:cs typeface="Arial" panose="020B0604020202020204" pitchFamily="34" charset="0"/>
              </a:rPr>
              <a:t>	• возможность реализации потенциальной коррупционной схемы без значительных усилий, в том числе: узкий круг служащих работников, участие которых необходимо для реализации коррупционной схемы;</a:t>
            </a:r>
          </a:p>
          <a:p>
            <a:pPr algn="just"/>
            <a:r>
              <a:rPr lang="ru-RU" sz="1500" i="1" dirty="0">
                <a:solidFill>
                  <a:schemeClr val="tx1"/>
                </a:solidFill>
                <a:latin typeface="Arial" panose="020B0604020202020204" pitchFamily="34" charset="0"/>
                <a:cs typeface="Arial" panose="020B0604020202020204" pitchFamily="34" charset="0"/>
              </a:rPr>
              <a:t>	• отсутствие или неэффективность механизмов внутреннего контроля, в том числе: наличие «слепых зон» -отсутствие контроля за отдельными административными процедурами (действиями) либо их этапами, важными для реализации потенциальной коррупционной схемы;</a:t>
            </a:r>
          </a:p>
          <a:p>
            <a:pPr algn="just"/>
            <a:r>
              <a:rPr lang="ru-RU" sz="1500" i="1" dirty="0">
                <a:solidFill>
                  <a:schemeClr val="tx1"/>
                </a:solidFill>
                <a:latin typeface="Arial" panose="020B0604020202020204" pitchFamily="34" charset="0"/>
                <a:cs typeface="Arial" panose="020B0604020202020204" pitchFamily="34" charset="0"/>
              </a:rPr>
              <a:t>	• отсутствие регулярного контроля за деятельностью работников, осуществление контроля только в форме эпизодических проверок, ревизий и т.п.</a:t>
            </a:r>
          </a:p>
          <a:p>
            <a:pPr algn="just"/>
            <a:r>
              <a:rPr lang="ru-RU" sz="1500" i="1" dirty="0">
                <a:solidFill>
                  <a:schemeClr val="tx1"/>
                </a:solidFill>
                <a:latin typeface="Arial" panose="020B0604020202020204" pitchFamily="34" charset="0"/>
                <a:cs typeface="Arial" panose="020B0604020202020204" pitchFamily="34" charset="0"/>
              </a:rPr>
              <a:t>	• недостаточная регламентация процесса, в том числе: отсутствие четких критериев выбора одного из альтернативных решений; отсутствие сроков совершения действия; открытый перечень документов, которые могут быть истребованы для совершения действия.</a:t>
            </a:r>
            <a:endParaRPr lang="ru-RU" sz="1500" i="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endParaRPr lang="ru-RU" sz="2700"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302232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3999" cy="692696"/>
          </a:xfrm>
          <a:noFill/>
        </p:spPr>
        <p:style>
          <a:lnRef idx="1">
            <a:schemeClr val="accent5"/>
          </a:lnRef>
          <a:fillRef idx="2">
            <a:schemeClr val="accent5"/>
          </a:fillRef>
          <a:effectRef idx="1">
            <a:schemeClr val="accent5"/>
          </a:effectRef>
          <a:fontRef idx="minor">
            <a:schemeClr val="dk1"/>
          </a:fontRef>
        </p:style>
        <p:txBody>
          <a:bodyPr>
            <a:normAutofit/>
          </a:bodyPr>
          <a:lstStyle/>
          <a:p>
            <a:r>
              <a:rPr lang="ru-RU" sz="1800" b="1" i="0" u="none" strike="noStrike" baseline="0" dirty="0">
                <a:solidFill>
                  <a:srgbClr val="000000"/>
                </a:solidFill>
                <a:latin typeface="Arial" panose="020B0604020202020204" pitchFamily="34" charset="0"/>
              </a:rPr>
              <a:t>Предлагаемый алгоритм действий</a:t>
            </a:r>
            <a:br>
              <a:rPr lang="ru-RU" sz="1800" b="0" i="0" u="none" strike="noStrike" baseline="0" dirty="0">
                <a:solidFill>
                  <a:srgbClr val="000000"/>
                </a:solidFill>
                <a:latin typeface="Arial" panose="020B0604020202020204" pitchFamily="34" charset="0"/>
              </a:rPr>
            </a:br>
            <a:r>
              <a:rPr lang="ru-RU" sz="1800" b="1" i="0" u="none" strike="noStrike" baseline="0" dirty="0">
                <a:solidFill>
                  <a:srgbClr val="000000"/>
                </a:solidFill>
                <a:latin typeface="Arial" panose="020B0604020202020204" pitchFamily="34" charset="0"/>
              </a:rPr>
              <a:t>по организации работы в государственных учреждениях</a:t>
            </a:r>
            <a:endParaRPr lang="ru-RU" sz="2000" dirty="0">
              <a:solidFill>
                <a:schemeClr val="tx1"/>
              </a:solidFill>
              <a:effectLst>
                <a:outerShdw blurRad="38100" dist="38100" dir="2700000" algn="tl">
                  <a:srgbClr val="000000">
                    <a:alpha val="43137"/>
                  </a:srgbClr>
                </a:outerShdw>
              </a:effectLst>
            </a:endParaRPr>
          </a:p>
        </p:txBody>
      </p:sp>
      <p:sp>
        <p:nvSpPr>
          <p:cNvPr id="3" name="Прямоугольник 2"/>
          <p:cNvSpPr/>
          <p:nvPr/>
        </p:nvSpPr>
        <p:spPr>
          <a:xfrm>
            <a:off x="1115617" y="836712"/>
            <a:ext cx="7848872" cy="6021287"/>
          </a:xfrm>
          <a:prstGeom prst="rect">
            <a:avLst/>
          </a:prstGeom>
          <a:noFill/>
          <a:ln>
            <a:solidFill>
              <a:srgbClr val="00B050"/>
            </a:solidFill>
          </a:ln>
          <a:scene3d>
            <a:camera prst="orthographicFront"/>
            <a:lightRig rig="threePt" dir="t"/>
          </a:scene3d>
          <a:sp3d>
            <a:bevelT prst="slop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ru-RU" b="1" dirty="0">
                <a:solidFill>
                  <a:schemeClr val="tx1"/>
                </a:solidFill>
                <a:latin typeface="Arial" panose="020B0604020202020204" pitchFamily="34" charset="0"/>
                <a:cs typeface="Arial" panose="020B0604020202020204" pitchFamily="34" charset="0"/>
              </a:rPr>
              <a:t>Функции, при которых наиболее вероятно возникновение коррупции:</a:t>
            </a:r>
          </a:p>
          <a:p>
            <a:endParaRPr lang="ru-RU" dirty="0">
              <a:solidFill>
                <a:schemeClr val="tx1"/>
              </a:solidFill>
              <a:latin typeface="Arial" panose="020B0604020202020204" pitchFamily="34" charset="0"/>
              <a:cs typeface="Arial" panose="020B0604020202020204" pitchFamily="34" charset="0"/>
            </a:endParaRPr>
          </a:p>
          <a:p>
            <a:r>
              <a:rPr lang="ru-RU" dirty="0">
                <a:solidFill>
                  <a:schemeClr val="tx1"/>
                </a:solidFill>
                <a:latin typeface="Arial" panose="020B0604020202020204" pitchFamily="34" charset="0"/>
                <a:cs typeface="Arial" panose="020B0604020202020204" pitchFamily="34" charset="0"/>
              </a:rPr>
              <a:t>• размещение заказов на поставку товаров, выполнение работ и оказание услуг для государственных нужд;</a:t>
            </a:r>
          </a:p>
          <a:p>
            <a:r>
              <a:rPr lang="ru-RU" dirty="0">
                <a:solidFill>
                  <a:schemeClr val="tx1"/>
                </a:solidFill>
                <a:latin typeface="Arial" panose="020B0604020202020204" pitchFamily="34" charset="0"/>
                <a:cs typeface="Arial" panose="020B0604020202020204" pitchFamily="34" charset="0"/>
              </a:rPr>
              <a:t>• осуществление государственного надзора и контроля;</a:t>
            </a:r>
          </a:p>
          <a:p>
            <a:pPr algn="just"/>
            <a:r>
              <a:rPr lang="ru-RU" dirty="0">
                <a:solidFill>
                  <a:schemeClr val="tx1"/>
                </a:solidFill>
                <a:latin typeface="Arial" panose="020B0604020202020204" pitchFamily="34" charset="0"/>
                <a:cs typeface="Arial" panose="020B0604020202020204" pitchFamily="34" charset="0"/>
              </a:rPr>
              <a:t>• представление в судебных органах прав и законных интересов Российской Федерации;</a:t>
            </a:r>
          </a:p>
          <a:p>
            <a:r>
              <a:rPr lang="ru-RU" dirty="0">
                <a:solidFill>
                  <a:schemeClr val="tx1"/>
                </a:solidFill>
                <a:latin typeface="Arial" panose="020B0604020202020204" pitchFamily="34" charset="0"/>
                <a:cs typeface="Arial" panose="020B0604020202020204" pitchFamily="34" charset="0"/>
              </a:rPr>
              <a:t>• предоставление государственных услуг гражданам и организациям;</a:t>
            </a:r>
          </a:p>
          <a:p>
            <a:r>
              <a:rPr lang="ru-RU" dirty="0">
                <a:solidFill>
                  <a:schemeClr val="tx1"/>
                </a:solidFill>
                <a:latin typeface="Arial" panose="020B0604020202020204" pitchFamily="34" charset="0"/>
                <a:cs typeface="Arial" panose="020B0604020202020204" pitchFamily="34" charset="0"/>
              </a:rPr>
              <a:t>• хранение и распределение материально-технических ресурсов.</a:t>
            </a:r>
          </a:p>
          <a:p>
            <a:endParaRPr lang="ru-RU" dirty="0">
              <a:solidFill>
                <a:schemeClr val="tx1"/>
              </a:solidFill>
              <a:latin typeface="Arial" panose="020B0604020202020204" pitchFamily="34" charset="0"/>
              <a:cs typeface="Arial" panose="020B0604020202020204" pitchFamily="34" charset="0"/>
            </a:endParaRPr>
          </a:p>
          <a:p>
            <a:pPr algn="just"/>
            <a:r>
              <a:rPr lang="ru-RU" b="1" dirty="0">
                <a:solidFill>
                  <a:schemeClr val="tx1"/>
                </a:solidFill>
                <a:latin typeface="Arial" panose="020B0604020202020204" pitchFamily="34" charset="0"/>
                <a:cs typeface="Arial" panose="020B0604020202020204" pitchFamily="34" charset="0"/>
              </a:rPr>
              <a:t>По итогам рекомендуется определить перечень функций организации, при реализации которых наиболее вероятно возникновение коррупции (</a:t>
            </a:r>
            <a:r>
              <a:rPr lang="ru-RU" b="1" dirty="0" err="1">
                <a:solidFill>
                  <a:schemeClr val="tx1"/>
                </a:solidFill>
                <a:latin typeface="Arial" panose="020B0604020202020204" pitchFamily="34" charset="0"/>
                <a:cs typeface="Arial" panose="020B0604020202020204" pitchFamily="34" charset="0"/>
              </a:rPr>
              <a:t>коррупционно</a:t>
            </a:r>
            <a:r>
              <a:rPr lang="ru-RU" b="1" dirty="0">
                <a:solidFill>
                  <a:schemeClr val="tx1"/>
                </a:solidFill>
                <a:latin typeface="Arial" panose="020B0604020202020204" pitchFamily="34" charset="0"/>
                <a:cs typeface="Arial" panose="020B0604020202020204" pitchFamily="34" charset="0"/>
              </a:rPr>
              <a:t>-опасные функции), и карту коррупционных рисков.</a:t>
            </a:r>
            <a:endParaRPr lang="ru-RU"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542988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4.jpeg"/></Relationships>
</file>

<file path=ppt/theme/theme1.xml><?xml version="1.0" encoding="utf-8"?>
<a:theme xmlns:a="http://schemas.openxmlformats.org/drawingml/2006/main" name="Шаблон презентации на 14082013(2)">
  <a:themeElements>
    <a:clrScheme name="Волна">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Волна">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Волна">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2.xml><?xml version="1.0" encoding="utf-8"?>
<a:theme xmlns:a="http://schemas.openxmlformats.org/drawingml/2006/main" name="Параллакс">
  <a:themeElements>
    <a:clrScheme name="Параллакс">
      <a:dk1>
        <a:sysClr val="windowText" lastClr="000000"/>
      </a:dk1>
      <a:lt1>
        <a:sysClr val="window" lastClr="FFFFFF"/>
      </a:lt1>
      <a:dk2>
        <a:srgbClr val="212121"/>
      </a:dk2>
      <a:lt2>
        <a:srgbClr val="CDD0D1"/>
      </a:lt2>
      <a:accent1>
        <a:srgbClr val="EB8F22"/>
      </a:accent1>
      <a:accent2>
        <a:srgbClr val="CD4223"/>
      </a:accent2>
      <a:accent3>
        <a:srgbClr val="A89374"/>
      </a:accent3>
      <a:accent4>
        <a:srgbClr val="83AA67"/>
      </a:accent4>
      <a:accent5>
        <a:srgbClr val="4FA9C1"/>
      </a:accent5>
      <a:accent6>
        <a:srgbClr val="9390AF"/>
      </a:accent6>
      <a:hlink>
        <a:srgbClr val="EC7220"/>
      </a:hlink>
      <a:folHlink>
        <a:srgbClr val="F09355"/>
      </a:folHlink>
    </a:clrScheme>
    <a:fontScheme name="Параллакс">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Параллакс">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1A9F9826-882C-40B9-8F38-5A3B8CFD196D}"/>
    </a:ext>
  </a:extLst>
</a:theme>
</file>

<file path=ppt/theme/theme3.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7852</TotalTime>
  <Words>3725</Words>
  <Application>Microsoft Office PowerPoint</Application>
  <PresentationFormat>Экран (4:3)</PresentationFormat>
  <Paragraphs>226</Paragraphs>
  <Slides>29</Slides>
  <Notes>0</Notes>
  <HiddenSlides>0</HiddenSlides>
  <MMClips>0</MMClips>
  <ScaleCrop>false</ScaleCrop>
  <HeadingPairs>
    <vt:vector size="6" baseType="variant">
      <vt:variant>
        <vt:lpstr>Использованные шрифты</vt:lpstr>
      </vt:variant>
      <vt:variant>
        <vt:i4>6</vt:i4>
      </vt:variant>
      <vt:variant>
        <vt:lpstr>Тема</vt:lpstr>
      </vt:variant>
      <vt:variant>
        <vt:i4>2</vt:i4>
      </vt:variant>
      <vt:variant>
        <vt:lpstr>Заголовки слайдов</vt:lpstr>
      </vt:variant>
      <vt:variant>
        <vt:i4>29</vt:i4>
      </vt:variant>
    </vt:vector>
  </HeadingPairs>
  <TitlesOfParts>
    <vt:vector size="37" baseType="lpstr">
      <vt:lpstr>Arial</vt:lpstr>
      <vt:lpstr>Arial Black</vt:lpstr>
      <vt:lpstr>Calibri</vt:lpstr>
      <vt:lpstr>Candara</vt:lpstr>
      <vt:lpstr>Corbel</vt:lpstr>
      <vt:lpstr>Symbol</vt:lpstr>
      <vt:lpstr>Шаблон презентации на 14082013(2)</vt:lpstr>
      <vt:lpstr>Параллакс</vt:lpstr>
      <vt:lpstr>Презентация PowerPoint</vt:lpstr>
      <vt:lpstr>Основные понятия</vt:lpstr>
      <vt:lpstr>Основные понятия</vt:lpstr>
      <vt:lpstr>Федеральный закон от 25 декабря 2008 г. № 273-ФЗ  «О противодействии коррупции» основополагающий нормативный правовой акт в сфере борьбы с коррупцией </vt:lpstr>
      <vt:lpstr>Указ Президента Российской Федерации от 02.04.2013 № 309 «О мерах по реализации отдельных положений Федерального закона "О противодействии коррупции"»</vt:lpstr>
      <vt:lpstr>Предлагаемый алгоритм действий по организации работы в государственных учреждениях</vt:lpstr>
      <vt:lpstr>Предлагаемый алгоритм действий по организации работы в государственных учреждениях</vt:lpstr>
      <vt:lpstr>Предлагаемый алгоритм действий по организации работы в государственных учреждениях</vt:lpstr>
      <vt:lpstr>Предлагаемый алгоритм действий по организации работы в государственных учреждениях</vt:lpstr>
      <vt:lpstr>Предлагаемый алгоритм действий по организации работы в государственных учреждениях</vt:lpstr>
      <vt:lpstr>Предлагаемый алгоритм действий по организации работы в государственных учреждениях</vt:lpstr>
      <vt:lpstr>Предлагаемый алгоритм действий по организации работы в государственных учреждениях</vt:lpstr>
      <vt:lpstr>Предлагаемый алгоритм действий по организации работы в государственных учреждениях</vt:lpstr>
      <vt:lpstr>Предлагаемый алгоритм действий по организации работы в государственных учреждениях</vt:lpstr>
      <vt:lpstr>Проведение контрольных мероприятий в отношении организации Характерные нарушения и недостатки:</vt:lpstr>
      <vt:lpstr>Постановление Правительства Российской Федерации от 21 января 2015 г.  № 29 «Об утверждении Правил сообщения работодателем о заключении трудового или гражданско-правового договора на выполнение работ (оказание услуг) с гражданином, замещавшим должности государственной или муниципальной службы, перечень которых устанавливается нормативными правовыми актами Российской Федерации»</vt:lpstr>
      <vt:lpstr>Работодатель должен обратить  внимание!</vt:lpstr>
      <vt:lpstr>Работодатель должен обратить  внимание!</vt:lpstr>
      <vt:lpstr>ОТВЕТСТВЕННОСТЬ ЗА КОРРУПЦИОННЫЕ  ПРАВОНАРУШЕНИЯ</vt:lpstr>
      <vt:lpstr>ОТВЕТСТВЕННОСТЬ ЗА КОРРУПЦИОННЫЕ  ПРАВОНАРУШЕНИЯ</vt:lpstr>
      <vt:lpstr>ОТВЕТСТВЕННОСТЬ ЗА КОРРУПЦИОННЫЕ  ПРАВОНАРУШЕНИЯ</vt:lpstr>
      <vt:lpstr>ОТВЕТСТВЕННОСТЬ ЗА КОРРУПЦИОННЫЕ  ПРАВОНАРУШЕНИЯ</vt:lpstr>
      <vt:lpstr>ОТВЕТСТВЕННОСТЬ ЗА КОРРУПЦИОННЫЕ  ПРАВОНАРУШЕНИЯ</vt:lpstr>
      <vt:lpstr>ОТВЕТСТВЕННОСТЬ ЗА КОРРУПЦИОННЫЕ  ПРАВОНАРУШЕНИЯ</vt:lpstr>
      <vt:lpstr>АДМИНИСТРАТИВНАЯ ОТВЕТСТВЕННОСТЬ ЗА КОРРУПЦИОННЫЕ ПРАВОНАРУШЕНИЯ</vt:lpstr>
      <vt:lpstr>ДИСЦИПЛИНАРНАЯ ОТВЕТСТВЕННОСТЬ ЗА КОРРУПЦИОННЫЕ ПРАВОНАРУШЕНИЯ</vt:lpstr>
      <vt:lpstr>Должностная инструкция/трудовой договор</vt:lpstr>
      <vt:lpstr>Дисциплинарный проступок состоит из четырёх элементов:</vt:lpstr>
      <vt:lpstr>СРОКИ ИСЧИСЛЕНИЯ «антикоррупционных взысканий»</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«Переход к программно-целевому принципу формирования бюджета Свердловской области»</dc:title>
  <dc:creator>User</dc:creator>
  <cp:lastModifiedBy>Салихова Наталья Николаевна</cp:lastModifiedBy>
  <cp:revision>599</cp:revision>
  <cp:lastPrinted>2014-01-31T04:56:33Z</cp:lastPrinted>
  <dcterms:created xsi:type="dcterms:W3CDTF">2013-09-24T14:29:11Z</dcterms:created>
  <dcterms:modified xsi:type="dcterms:W3CDTF">2021-10-20T08:29:20Z</dcterms:modified>
</cp:coreProperties>
</file>