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3" r:id="rId3"/>
    <p:sldId id="370" r:id="rId4"/>
    <p:sldId id="376" r:id="rId5"/>
    <p:sldId id="371" r:id="rId6"/>
    <p:sldId id="374" r:id="rId7"/>
    <p:sldId id="378" r:id="rId8"/>
    <p:sldId id="381" r:id="rId9"/>
    <p:sldId id="383" r:id="rId10"/>
    <p:sldId id="387" r:id="rId11"/>
    <p:sldId id="375" r:id="rId12"/>
    <p:sldId id="384" r:id="rId13"/>
    <p:sldId id="385" r:id="rId14"/>
    <p:sldId id="386" r:id="rId15"/>
    <p:sldId id="388" r:id="rId16"/>
    <p:sldId id="342" r:id="rId17"/>
    <p:sldId id="379" r:id="rId18"/>
    <p:sldId id="389" r:id="rId19"/>
    <p:sldId id="360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50F"/>
    <a:srgbClr val="FF6600"/>
    <a:srgbClr val="3399FF"/>
    <a:srgbClr val="DBF6FE"/>
    <a:srgbClr val="F1FCFE"/>
    <a:srgbClr val="FE6700"/>
    <a:srgbClr val="C04E00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8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5C544E-39BC-4489-906F-C25FD6D78DE5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C51F77-B990-4AF8-B13D-B3B155314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15D2CE-C081-40C2-9B5C-E92617F2FA55}" type="datetimeFigureOut">
              <a:rPr lang="ru-RU"/>
              <a:pPr>
                <a:defRPr/>
              </a:pPr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E11A21-6A50-4E39-B841-932196C6C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2173-C455-4757-9294-B0E3CBDB520D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5EDD-0356-4B05-8D90-2EEACF5F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4DD2-B8FC-4484-88C7-0FFB79E6FD6E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B385-C22C-44A3-ADC6-C67477581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8C74-BB39-404D-A22A-7089E1BDC389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B6E7-CDAD-45C6-91BF-CD56BD993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B7B0C-5469-442E-99FE-33AB7D9FEA83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30BA-E779-4837-A307-7BC66F94B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A264-F0BE-4B4C-94A8-D6FF1F2130F2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94F5-96A7-49C9-BF42-DFEF309EF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9D9C-B45D-4246-81A0-44454DC34900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3F33-9721-4676-8B48-2EF87931A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CD50-B1C3-4D87-8EF1-5A808D3E52AE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938C-4A3D-4EC7-AC24-62F8A9B2C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5284-7B7C-467B-AB9B-FE1B1453AA58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BDF1-3415-45B2-83AB-B318279B2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B594-1D0B-46EA-9796-A48E7DD55496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5E0D-9A58-45CA-B069-A5F215A1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0038-98EE-42C5-A813-24D7B4440003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2B56-00E8-4360-BB87-8B7913EEC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AF6F-8556-4472-8E83-D41A32E9284E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5D8-C119-4597-959A-DF0D5D2C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F1515-D5BB-42A4-A2F8-833FEBB5258E}" type="datetime1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5114A-2029-4BC7-B82A-29504C614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gosuslugi.ru/626705/1/form" TargetMode="External"/><Relationship Id="rId7" Type="http://schemas.openxmlformats.org/officeDocument/2006/relationships/hyperlink" Target="https://ulyanovsk-zan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suslugi.ru/625710/1/form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2319338" y="6211888"/>
            <a:ext cx="45227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98" b="1" dirty="0">
                <a:solidFill>
                  <a:srgbClr val="10355D"/>
                </a:solidFill>
                <a:latin typeface="Bold"/>
              </a:rPr>
              <a:t>г. Ульяновск, 2024</a:t>
            </a:r>
          </a:p>
        </p:txBody>
      </p:sp>
      <p:sp>
        <p:nvSpPr>
          <p:cNvPr id="12" name="Заголовок 26"/>
          <p:cNvSpPr txBox="1">
            <a:spLocks/>
          </p:cNvSpPr>
          <p:nvPr/>
        </p:nvSpPr>
        <p:spPr>
          <a:xfrm>
            <a:off x="201613" y="2343150"/>
            <a:ext cx="8950325" cy="1952625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355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8613" y="1495425"/>
          <a:ext cx="8696325" cy="4236720"/>
        </p:xfrm>
        <a:graphic>
          <a:graphicData uri="http://schemas.openxmlformats.org/drawingml/2006/table">
            <a:tbl>
              <a:tblPr/>
              <a:tblGrid>
                <a:gridCol w="869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PT Astra Serif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PT Astra Serif"/>
                          <a:cs typeface="Times New Roman" pitchFamily="18" charset="0"/>
                        </a:rPr>
                        <a:t>Информационно-разъяснительный семинар для работодателей по вопросам изменений законодательства </a:t>
                      </a:r>
                      <a:b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PT Astra Serif"/>
                          <a:cs typeface="Times New Roman" pitchFamily="18" charset="0"/>
                        </a:rPr>
                      </a:b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PT Astra Serif"/>
                          <a:cs typeface="Times New Roman" pitchFamily="18" charset="0"/>
                        </a:rPr>
                        <a:t>Российской Федерации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3864"/>
                          </a:solidFill>
                          <a:effectLst/>
                          <a:latin typeface="PT Astra Serif"/>
                          <a:cs typeface="Times New Roman" pitchFamily="18" charset="0"/>
                        </a:rPr>
                        <a:t> в области квотирования рабочих мест для приёма на работу инвалидов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203864"/>
                        </a:solidFill>
                        <a:effectLst/>
                        <a:latin typeface="PT Astra Serif"/>
                        <a:ea typeface="PT Astra Serif"/>
                        <a:cs typeface="PT Astra Serif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838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3038" y="96838"/>
            <a:ext cx="7080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151063" y="149225"/>
            <a:ext cx="17875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УЛЬЯНОВСКАЯ ОБЛАСТЬ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96050" y="6365875"/>
            <a:ext cx="2057400" cy="365125"/>
          </a:xfrm>
        </p:spPr>
        <p:txBody>
          <a:bodyPr/>
          <a:lstStyle/>
          <a:p>
            <a:pPr>
              <a:defRPr/>
            </a:pPr>
            <a:fld id="{DD5238ED-1440-4003-B63A-F53E1A15C66E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5425" y="6262688"/>
            <a:ext cx="2057400" cy="365125"/>
          </a:xfrm>
        </p:spPr>
        <p:txBody>
          <a:bodyPr/>
          <a:lstStyle/>
          <a:p>
            <a:pPr>
              <a:defRPr/>
            </a:pPr>
            <a:fld id="{804E3D9D-7464-4660-A03A-1EDED836E7F0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63700" y="66675"/>
            <a:ext cx="6908800" cy="10001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организаций, готовых заключать соглашения  </a:t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 трудоустройстве инвалидов, с работодателям, которым установлена квота для приёма на работу инвалидов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457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33375" y="1104900"/>
            <a:ext cx="4448175" cy="4554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Ульяновская областная организация Общероссийской общественной организации инвалидов «Всероссийское ордена Трудового Красного Знамени общество слепых»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   тел. (8422) 44-57-17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Ульяновское региональное отделение Общероссийской общественной организации инвалидов </a:t>
            </a:r>
            <a:b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«Всероссийское общество глухих»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    тел. (8422) 32-09-56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Ульяновская областная общественная организация Общероссийской общественной организации «Всероссийское общество инвалидов»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   тел. (8422) 44-01-04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38650" y="1104900"/>
            <a:ext cx="4495800" cy="4724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ООО «ДимитровградЖгутКомплект»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   тел. (84235) 5-07-20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ООО «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Ульяновское предприятие 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Автоконтакт»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   тел. (8422) 38-85-24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Частное учреждение «Ульяновский культурно-спортивный реабилитационный центр Всероссийского общества слепых»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   тел. (8422) 44-54-52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Центр реабилитации и лечебного массажа (ООО «</a:t>
            </a:r>
            <a:r>
              <a:rPr lang="ru-RU" sz="1500" dirty="0" err="1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ТаНаТ</a:t>
            </a: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»)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   (8422) 71-03-43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Автономная некоммерческая организация содействия лицам, имеющим проблемы со здоровьем «Центр развития инновационных социальных услуг «Социальное благополучие»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   (8422) 99-91-12</a:t>
            </a:r>
          </a:p>
        </p:txBody>
      </p:sp>
      <p:sp>
        <p:nvSpPr>
          <p:cNvPr id="24582" name="Прямоугольник 24"/>
          <p:cNvSpPr>
            <a:spLocks noChangeArrowheads="1"/>
          </p:cNvSpPr>
          <p:nvPr/>
        </p:nvSpPr>
        <p:spPr bwMode="auto">
          <a:xfrm>
            <a:off x="385763" y="6122988"/>
            <a:ext cx="7427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Интерактивный портал Агентства</a:t>
            </a:r>
          </a:p>
          <a:p>
            <a:r>
              <a:rPr lang="en-US" sz="1600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https://ulyanovsk-zan.ru/ER/Pages/Other/174?_=kvotirovanie-rabochih-mest</a:t>
            </a:r>
            <a:endParaRPr lang="ru-RU" sz="1600">
              <a:solidFill>
                <a:srgbClr val="F5350F"/>
              </a:solidFill>
              <a:latin typeface="PT Astra Serif"/>
              <a:ea typeface="PT Astra Serif"/>
              <a:cs typeface="PT Astra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29400" y="6284913"/>
            <a:ext cx="2057400" cy="365125"/>
          </a:xfrm>
        </p:spPr>
        <p:txBody>
          <a:bodyPr/>
          <a:lstStyle/>
          <a:p>
            <a:pPr>
              <a:defRPr/>
            </a:pPr>
            <a:fld id="{1F5170D8-2EB4-4FAB-B095-1EECD77FBE17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8775" y="22225"/>
            <a:ext cx="6324600" cy="609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законодательстве РФ</a:t>
            </a:r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Lastochkina\Desktop\195н  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8" y="976313"/>
            <a:ext cx="3779837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Lastochkina\Desktop\форма 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3913" y="863600"/>
            <a:ext cx="421957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Users\Lastochkina\Desktop\форма 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7100" y="3484563"/>
            <a:ext cx="4111625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30250" y="1866900"/>
            <a:ext cx="3592513" cy="1617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1220788"/>
            <a:ext cx="3771900" cy="8270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10150" y="3571875"/>
            <a:ext cx="3771900" cy="825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  <p:sp>
        <p:nvSpPr>
          <p:cNvPr id="25610" name="Прямоугольник 6"/>
          <p:cNvSpPr>
            <a:spLocks noChangeArrowheads="1"/>
          </p:cNvSpPr>
          <p:nvPr/>
        </p:nvSpPr>
        <p:spPr bwMode="auto">
          <a:xfrm>
            <a:off x="536575" y="5635625"/>
            <a:ext cx="3022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Приказ Минтруда России от 26.01.2022 № 24 </a:t>
            </a:r>
          </a:p>
          <a:p>
            <a:r>
              <a:rPr lang="ru-RU"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утратил силу</a:t>
            </a:r>
          </a:p>
        </p:txBody>
      </p:sp>
      <p:sp>
        <p:nvSpPr>
          <p:cNvPr id="25611" name="Прямоугольник 19"/>
          <p:cNvSpPr>
            <a:spLocks noChangeArrowheads="1"/>
          </p:cNvSpPr>
          <p:nvPr/>
        </p:nvSpPr>
        <p:spPr bwMode="auto">
          <a:xfrm>
            <a:off x="3443288" y="5543550"/>
            <a:ext cx="5410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Отменена форма «Информация, </a:t>
            </a:r>
          </a:p>
          <a:p>
            <a:r>
              <a:rPr lang="ru-RU" sz="1600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необходимая для осуществления деятельности по профессиональной реабилитации и содействию занятости инвалидов»</a:t>
            </a:r>
          </a:p>
        </p:txBody>
      </p:sp>
      <p:sp>
        <p:nvSpPr>
          <p:cNvPr id="25612" name="Прямоугольник 12"/>
          <p:cNvSpPr>
            <a:spLocks noChangeArrowheads="1"/>
          </p:cNvSpPr>
          <p:nvPr/>
        </p:nvSpPr>
        <p:spPr bwMode="auto">
          <a:xfrm>
            <a:off x="571500" y="600075"/>
            <a:ext cx="821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Информация представляется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01933-C35D-4F41-B09A-DCE5244E8D6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3038" y="127000"/>
            <a:ext cx="7519987" cy="609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интруда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оссии </a:t>
            </a:r>
            <a:b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16.04.2024 № 195н - ФОРМА № 6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662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20725" y="1162050"/>
            <a:ext cx="3771900" cy="825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  <p:pic>
        <p:nvPicPr>
          <p:cNvPr id="26629" name="Picture 2" descr="C:\Users\Lastochkina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676275"/>
            <a:ext cx="54117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027488"/>
            <a:ext cx="38862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25475" y="933450"/>
            <a:ext cx="3592513" cy="323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0775" y="2076450"/>
            <a:ext cx="3592513" cy="2365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0775" y="4629150"/>
            <a:ext cx="3956050" cy="3524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819650" y="3848100"/>
            <a:ext cx="1152525" cy="704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934075" y="796925"/>
            <a:ext cx="30289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Количество специальных рабочих мест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для трудоустройства инвалидов в пределах установленной квоты, установлено для работодателей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 численностью работников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не менее 100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ППУО от 23.03.2017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№ 131-П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49B04-DFDD-49FC-80CF-FEADD80E456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3038" y="127000"/>
            <a:ext cx="7519987" cy="609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интруда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оссии </a:t>
            </a:r>
            <a:b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16.04.2024 № 195н - ФОРМА № 7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765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Lastochkina\Desktop\форма 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300" y="4111625"/>
            <a:ext cx="44386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C:\Users\Lastochkina\Desktop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25" y="1328738"/>
            <a:ext cx="53959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5457825" y="2162175"/>
            <a:ext cx="676275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20725" y="2638425"/>
            <a:ext cx="5026025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0725" y="3294063"/>
            <a:ext cx="5075238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5963" y="1311275"/>
            <a:ext cx="3262312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Количество специальных рабочих мест для трудоустройства инвалидов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в пределах установленной квоты, установлено для работодателей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 численностью работников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не менее 100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ППУО от 23.03.2017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№ 131-П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657600" y="3586163"/>
            <a:ext cx="742950" cy="525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20725" y="4137025"/>
            <a:ext cx="358457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Указывается информация в случае трудоустройства инвалида I группы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(в целях исполнение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квоты кратным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2 рабочим местам для трудоустройства инвалидов)</a:t>
            </a:r>
          </a:p>
        </p:txBody>
      </p:sp>
      <p:sp>
        <p:nvSpPr>
          <p:cNvPr id="27660" name="Прямоугольник 1"/>
          <p:cNvSpPr>
            <a:spLocks noChangeArrowheads="1"/>
          </p:cNvSpPr>
          <p:nvPr/>
        </p:nvSpPr>
        <p:spPr bwMode="auto">
          <a:xfrm>
            <a:off x="350838" y="723900"/>
            <a:ext cx="83931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С 1 СЕНТЯБРЯ 2024 ГОДА В СООТВЕТСТВИИ С ПРИКАЗОМ МИНТРУДА РОССИИ </a:t>
            </a:r>
            <a:br>
              <a:rPr lang="ru-RU" sz="1500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</a:br>
            <a:r>
              <a:rPr lang="ru-RU" sz="1500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ОТ 16.04.2024 № 195н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19F95-9950-4FC1-989A-7628B717A4F4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3038" y="127000"/>
            <a:ext cx="7519987" cy="609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интруда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оссии </a:t>
            </a:r>
            <a:b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16.04.2024 № 195н - ФОРМА № 7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867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495300" y="852488"/>
            <a:ext cx="8458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С 1 СЕНТЯБРЯ 2024 ГОДА В СООТВЕТСТВИИ С ПРИКАЗОМ МИНТРУДА РОССИИ ОТ 16.04.2024 № 195н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1370013"/>
            <a:ext cx="8124825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НОВОВВЕДЕНИЯ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Форма значительно сокращена, содержит 13 показателей вместо 25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u="sng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Исключены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из формы следующие основные сведения: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об организационно-правовой форме (по ОКОПФ);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 форме собственности  (по ОКФС);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ОГРН/ОГРНИП;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об основном виде экономической деятельности (по ОКВЭД);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 списочной численности работников;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 численности работников, условия труда которых отнесены к вредным и (или) опасным условиям труда по результатам специальной оценки условий труда (указывается ССЧ за минусом указанной численности);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ПЕРСОНАЛЬНЫЕ ДАННЫЕ РАБОТАЮЩИХ ГРАЖДАН С ИНВАЛИДНОСТЬЮ;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 численности инвалидов, не трудоустроенных в счёт установленной квоты;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 локальных нормативных актах;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 заключении соглашений о трудоустройстве.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1396A-D14B-4B2A-A637-60F8BF3B7C04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04925" y="0"/>
            <a:ext cx="7658100" cy="889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СРОКИ ПРЕДСТАВЛЕНИЯ ОТЧЕТНОСТИ ПО ФОРМАМ, УТВЕРЖДЁННЫМ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ПРИКАЗОМ МИНТРУДА РОССИИ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16.04.2024 №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195н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969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Users\Lastochkina\Desktop\форма 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1535113"/>
            <a:ext cx="421957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" y="4137025"/>
            <a:ext cx="4114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275" y="1763713"/>
            <a:ext cx="38290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613" y="4089400"/>
            <a:ext cx="382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Прямоугольник 3"/>
          <p:cNvSpPr>
            <a:spLocks noChangeArrowheads="1"/>
          </p:cNvSpPr>
          <p:nvPr/>
        </p:nvSpPr>
        <p:spPr bwMode="auto">
          <a:xfrm>
            <a:off x="528638" y="889000"/>
            <a:ext cx="819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Федеральный закон «О занятости населения в Российской Федерации» от 12.12.2023 № 565-ФЗ (часть 6,7 статьи 53)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825" y="4840288"/>
            <a:ext cx="35909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не позднее </a:t>
            </a: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10-го числа месяца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, следующего за отчётным (ежемесячно)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57775" y="1557338"/>
            <a:ext cx="3629025" cy="2370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в течение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5 рабочих дней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со дня появления свободных рабочих мест и вакантных должностей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,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а об изменении указанной информации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в течение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5 рабочих дней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со дня возникновения изменений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D6FDE-02B9-44B1-94A8-CD3F383F4E6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3072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5"/>
          <p:cNvSpPr>
            <a:spLocks noGrp="1"/>
          </p:cNvSpPr>
          <p:nvPr>
            <p:ph type="ctrTitle"/>
          </p:nvPr>
        </p:nvSpPr>
        <p:spPr>
          <a:xfrm>
            <a:off x="1524000" y="95250"/>
            <a:ext cx="6905625" cy="7334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ПОРЯДОК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ПРЕДСТАВЛЕНИЯ ОТЧЕТНОСТИ ПО ФОРМАМ, УТВЕРЖДЁННЫМ ПРИКАЗОМ МИНТРУДА РОССИИ </a:t>
            </a:r>
            <a:br>
              <a:rPr lang="ru-RU" sz="1800" b="1" dirty="0">
                <a:solidFill>
                  <a:srgbClr val="4472C4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16.04.2024 № 195н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352425" y="862013"/>
            <a:ext cx="8562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Федеральный закон «О занятости населения в Российской Федерации» </a:t>
            </a:r>
          </a:p>
          <a:p>
            <a:r>
              <a:rPr lang="ru-RU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от 12.12.2023 № 565-ФЗ (часть 2 статьи 53)</a:t>
            </a:r>
          </a:p>
        </p:txBody>
      </p:sp>
      <p:pic>
        <p:nvPicPr>
          <p:cNvPr id="30725" name="Picture 2" descr="C:\Users\Lastochkina\Desktop\СЕМИНАР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587500"/>
            <a:ext cx="8789987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3575" y="4506913"/>
            <a:ext cx="26368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0413" y="3427413"/>
            <a:ext cx="2700337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3038" y="1587500"/>
            <a:ext cx="25288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06688" y="6276975"/>
            <a:ext cx="21796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https://trudvsem.ru/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2425" y="6297613"/>
            <a:ext cx="23860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РАБОТА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1E9A9-DD64-4EBD-BC6E-21F0727F850B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3174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95413" y="123825"/>
            <a:ext cx="71199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Административная ответственность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5" y="849313"/>
            <a:ext cx="4295775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Статья 5.42 КоАП РФ. Нарушение прав инвалидов в области трудоустройства и занятости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Неисполнение работодателем обязанности по созданию или выделению рабочих мест для трудоустройства инвалидов в соответствии с установленной квотой для приёма на работу инвалидов, а также отказ работодателя в приёме на работу инвалида в пределах установленной квоты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административный штраф на должностных лиц в размере от 5 тысяч до 10 тысяч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67250" y="315913"/>
            <a:ext cx="4362450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Статья 19.7 КоАП РФ. Непредставление сведений (информации)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Непредставление или несвоевременное представление сведений (информации), либо представление таких сведений (информации) в неполном объёме или в искажённом виде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предупреждение 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административный штраф: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граждане – 100 до 300 рублей;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должностные лица - 300 до 500 рублей;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юридические лица - от 3 до 5 тысяч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50B8A-C16C-4304-BDE2-6B24D41A6CF5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3277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95413" y="123825"/>
            <a:ext cx="73104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Способы обращения работодателя за консультациями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в рамках осуществления регионального государственного контроля (надзора) за приёмом на работу инвалидов в пределах установленной квоты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9788" y="1447800"/>
            <a:ext cx="4122737" cy="2586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  <a:hlinkClick r:id="rId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  <a:hlinkClick r:id="rId3"/>
              </a:rPr>
              <a:t>ДИСТАНЦИОННО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latin typeface="PT Astra Serif" panose="020A0603040505020204" pitchFamily="18" charset="-52"/>
              <a:ea typeface="PT Astra Serif" panose="020A0603040505020204" pitchFamily="18" charset="-52"/>
              <a:cs typeface="+mn-cs"/>
              <a:hlinkClick r:id="rId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Запись на профилактический визит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доступна по ссылке: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  <a:hlinkClick r:id="rId3"/>
              </a:rPr>
              <a:t>https://www.gosuslugi.ru/626705/1/form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pic>
        <p:nvPicPr>
          <p:cNvPr id="32773" name="Picture 2" descr="C:\Users\Lastochkina\Desktop\d932a979a6a6da228d9e15ca7afbdab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" y="1447800"/>
            <a:ext cx="404018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C:\Users\Lastochkina\Desktop\imag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5900" y="3275013"/>
            <a:ext cx="3409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1000" y="4410075"/>
            <a:ext cx="4572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Запись на консультацию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доступна по ссылке: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  <a:hlinkClick r:id="rId6"/>
              </a:rPr>
              <a:t>https://www.gosuslugi.ru/625710/1/form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pic>
        <p:nvPicPr>
          <p:cNvPr id="32776" name="Picture 5" descr="https://ulyanovsk-zan.ru/ER/Files/GetPreview/ece2399b-9ab4-4f1d-9418-785ab69f731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9725" y="571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95900" y="6126163"/>
            <a:ext cx="26654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https://ulyanovsk-zan.ru/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7925" y="5715000"/>
            <a:ext cx="4286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Интерактивный портал Агентства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по развитию человеческого потенциала и трудовых ресурсов Ульяновской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911225"/>
            <a:ext cx="7886700" cy="435133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интересующим вопросам обращаться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телефону 42-16-75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Ласточкина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Ольга Федоровна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Рамазанова Гульнара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Дамировна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Панова Ольга Николаевна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Курирующий кадровый консультант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илиала ОГКУ «Кадровый центр Ульяновской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 в Ульяновском районе»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телефон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2-06-79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Белова Светлана Александровна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22D9B-B3F3-41E8-B056-17081A9960DF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15100" y="6346825"/>
            <a:ext cx="2057400" cy="365125"/>
          </a:xfrm>
        </p:spPr>
        <p:txBody>
          <a:bodyPr/>
          <a:lstStyle/>
          <a:p>
            <a:pPr>
              <a:defRPr/>
            </a:pPr>
            <a:fld id="{6043EB86-619D-4900-B56F-A78B7F5BE56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057400" y="219075"/>
            <a:ext cx="5343525" cy="4127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Нормативно-правовая база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6563" y="631825"/>
            <a:ext cx="8258175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1.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Федеральный закон «О занятости населения в Российской Федерации»  от 12.12.2023 № 565-ФЗ (статья 38, статья 53) (НОВОЕ)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2.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Постановление Правительства Российской Федерации </a:t>
            </a:r>
            <a:b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от 30.05.2024 № 709 «О порядке выполнения работодателями квоты для приёма на работу инвалидов» (НОВОЕ)	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3.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Приказ Министерства труда и социальной защиты Российской Федерации от 16.04.2024 № 195н «Об утверждении форм предоставления работодателями обязательной информации, предусмотренной частью 1 статьи 53 Федерального закона «О занятости населения в Российской Федерации», в государственную службу занятости» (НОВОЕ)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4. Закон Ульяновской области от 27.04.2009 № 41-ЗО «О квоте для приёма на работу инвалидов на территории Ульяновской области» (в редакции Закона Ульяновской области 64-ЗО от 05.08.2024) (НОВАЯ РЕДАКЦИЯ);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5. Постановление Правительства Ульяновской области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от 23.03.2017 №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131-П «Об установлении количества специальных рабочих мест для трудоустройства инвалидов»;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6. Постановление Правительства Ульяновской области от 30.06.2016 № 307-П «Об утверждении Положения о порядке проведения специальных мероприятий, способствующих повышению конкурентоспособности инвалидов на рынке труда».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638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19813" y="6324600"/>
            <a:ext cx="2495550" cy="328613"/>
          </a:xfrm>
        </p:spPr>
        <p:txBody>
          <a:bodyPr/>
          <a:lstStyle/>
          <a:p>
            <a:pPr>
              <a:defRPr/>
            </a:pPr>
            <a:fld id="{21AAC0CA-3EDD-463D-BB02-F1AD070D24BE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3038" y="117475"/>
            <a:ext cx="7219950" cy="495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Квота для приёма на работу инвалидов</a:t>
            </a:r>
          </a:p>
        </p:txBody>
      </p:sp>
      <p:pic>
        <p:nvPicPr>
          <p:cNvPr id="1741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14430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18025" y="838200"/>
            <a:ext cx="4306888" cy="1152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УСТАНАВЛИВАЕТСЯ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работодателей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 численностью работников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менее 35 человек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62475" y="2168525"/>
            <a:ext cx="4335463" cy="1417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работодателей, численность работников которых составляет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35 до 100 человек включительно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размере </a:t>
            </a:r>
            <a:r>
              <a:rPr lang="ru-RU" sz="2000" b="1" i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3 %</a:t>
            </a:r>
            <a:r>
              <a:rPr lang="ru-RU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среднесписочной численности работников</a:t>
            </a:r>
          </a:p>
        </p:txBody>
      </p:sp>
      <p:sp>
        <p:nvSpPr>
          <p:cNvPr id="10" name="Блок-схема: извлечение 9"/>
          <p:cNvSpPr/>
          <p:nvPr/>
        </p:nvSpPr>
        <p:spPr>
          <a:xfrm rot="5400000">
            <a:off x="3898107" y="1175543"/>
            <a:ext cx="723900" cy="347663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11" name="Блок-схема: извлечение 10"/>
          <p:cNvSpPr/>
          <p:nvPr/>
        </p:nvSpPr>
        <p:spPr>
          <a:xfrm rot="5400000">
            <a:off x="3898107" y="2704306"/>
            <a:ext cx="723900" cy="347663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8" y="5434013"/>
            <a:ext cx="8597900" cy="1008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Количество специальных рабочих мест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трудоустройства инвалидов в пределах установленной квоты, установлено для работодателей с численностью работников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менее 100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" name="Блок-схема: извлечение 15"/>
          <p:cNvSpPr/>
          <p:nvPr/>
        </p:nvSpPr>
        <p:spPr>
          <a:xfrm rot="5400000">
            <a:off x="3925888" y="4254500"/>
            <a:ext cx="723900" cy="34925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2262188"/>
            <a:ext cx="35575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562475" y="3762375"/>
            <a:ext cx="4335463" cy="1531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работодателей, численность работников которых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превышает 100 человек</a:t>
            </a:r>
            <a:r>
              <a:rPr lang="ru-RU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в размере </a:t>
            </a:r>
            <a:r>
              <a:rPr lang="ru-RU" sz="2000" b="1" i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4 %</a:t>
            </a:r>
            <a:r>
              <a:rPr lang="ru-RU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среднесписочной численности работников</a:t>
            </a:r>
          </a:p>
        </p:txBody>
      </p:sp>
      <p:sp>
        <p:nvSpPr>
          <p:cNvPr id="17420" name="Прямоугольник 1"/>
          <p:cNvSpPr>
            <a:spLocks noChangeArrowheads="1"/>
          </p:cNvSpPr>
          <p:nvPr/>
        </p:nvSpPr>
        <p:spPr bwMode="auto">
          <a:xfrm>
            <a:off x="273050" y="661988"/>
            <a:ext cx="3689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Закон Ульяновской области от 27.04.2009 № 41-ЗО «О квоте для приёма на работу инвалидов на территории Ульяновской области» (в редакции Закона Ульяновской области 64-ЗО от  05.08.2024) </a:t>
            </a:r>
          </a:p>
          <a:p>
            <a:r>
              <a:rPr lang="ru-RU" sz="1400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(НОВАЯ РЕДАКЦИЯ)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FDE14-63AD-46B0-BEA6-2574779C17F8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38225" y="130175"/>
            <a:ext cx="8029575" cy="517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Среднесписочная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численность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работников (ССЧ)</a:t>
            </a:r>
          </a:p>
        </p:txBody>
      </p:sp>
      <p:pic>
        <p:nvPicPr>
          <p:cNvPr id="1843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813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065588" y="811213"/>
            <a:ext cx="4706937" cy="3189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ССЧ рассчитывается в соответствии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приказом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осстата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22.12.2023 №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678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 утверждении указаний по заполнению формы федерального статистического наблюдения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-4 «Сведения о численности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заработной плате работников»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(ежемесячно, до 15 числа месяца, следующего за отчётным)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rgbClr val="0033A0"/>
              </a:solidFill>
              <a:latin typeface="Montserrat" pitchFamily="2" charset="-52"/>
            </a:endParaRPr>
          </a:p>
        </p:txBody>
      </p:sp>
      <p:pic>
        <p:nvPicPr>
          <p:cNvPr id="18437" name="Picture 2" descr="C:\Users\Lastochkina\Desktop\Svedeniya-o-srednespisochnoy-chislennosti-rabotnikov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782638"/>
            <a:ext cx="352425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4325" y="4000500"/>
            <a:ext cx="862330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33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5350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5350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 исчислении квоты для приёма на работу инвалидов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ССЧ </a:t>
            </a:r>
            <a:r>
              <a:rPr lang="ru-RU" sz="2000" b="1" u="sng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ВКЛЮЧАЕТСЯ </a:t>
            </a:r>
            <a:r>
              <a:rPr lang="ru-RU" sz="20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(ППРФ  от 30.05.2024 № 709):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5350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Численность работников, условия труда на рабочих местах которых отнесены к вредным и (или) опасным условиям труда по результатам специальной оценки условий труда;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Численность работников представительств и филиалов работодателя, расположенных в других субъектах Российской Федерации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33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62750" y="6342063"/>
            <a:ext cx="2057400" cy="365125"/>
          </a:xfrm>
        </p:spPr>
        <p:txBody>
          <a:bodyPr/>
          <a:lstStyle/>
          <a:p>
            <a:pPr>
              <a:defRPr/>
            </a:pPr>
            <a:fld id="{E4C5C562-1127-4360-BAAF-C9552E76D516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2900" y="114300"/>
            <a:ext cx="7369175" cy="7762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Примеры исчисления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квоты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для приёма на работу инвалидов</a:t>
            </a:r>
          </a:p>
        </p:txBody>
      </p:sp>
      <p:pic>
        <p:nvPicPr>
          <p:cNvPr id="1945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0550" y="1036638"/>
            <a:ext cx="3638550" cy="56705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Среднесписочная численность работников 140 человек.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Условия труда, отнесённые к вредным и (или) опасным, отсутствуют.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Представительств и филиалов, расположенных на территории иного субъекта РФ, работодатель не имеет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квоты: 140 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4%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= 5,6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Округлив в соответствии с</a:t>
            </a:r>
            <a:r>
              <a:rPr lang="ru-RU" sz="1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ППРФ от 30.05.2024 № 709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СТОРОНУ  УМЕНЬШЕНИЯ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получим 5 рабочих мест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43475" y="1036638"/>
            <a:ext cx="3638550" cy="54879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Среднесписочная численность работников 140 человек.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результатам проведённой оценки к вредным и (или) опасным условиям труда отнесено - 80 рабочих мест, на которых трудоустроено 80 человек.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квоты: (140 - 80)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х 4%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=2,4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Таким образом, в организации должно быть выделены и (или) созданы 2 рабочих места для приёма на работу инвалидов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счёт установленной квоты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9462" name="Picture 7" descr="C:\Users\Lastochkina\Desktop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890588"/>
            <a:ext cx="36385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C:\Users\Lastochkina\Desktop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890588"/>
            <a:ext cx="36385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1775" y="6337300"/>
            <a:ext cx="2057400" cy="365125"/>
          </a:xfrm>
        </p:spPr>
        <p:txBody>
          <a:bodyPr/>
          <a:lstStyle/>
          <a:p>
            <a:pPr>
              <a:defRPr/>
            </a:pPr>
            <a:fld id="{CDCDC306-C19F-4EBC-AA3D-1D733683B0E6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0838" y="22225"/>
            <a:ext cx="6324600" cy="609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законодательстве РФ</a:t>
            </a:r>
          </a:p>
        </p:txBody>
      </p:sp>
      <p:pic>
        <p:nvPicPr>
          <p:cNvPr id="2048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95900" y="631825"/>
            <a:ext cx="3225800" cy="1547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ПОРЯДОК ВЫПОЛНЕНИЯ РАБОТОДАТЕЛЯМИ КВОТЫ ДЛЯ ПРИЁМА НА РАБОТУ ИНВАЛИДОВ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2113" y="2447925"/>
            <a:ext cx="2838450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Вступил в силу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 1 сентября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2024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72113" y="3700463"/>
            <a:ext cx="2838450" cy="1077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Действуют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до 1 сентября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2030 года</a:t>
            </a:r>
          </a:p>
        </p:txBody>
      </p:sp>
      <p:pic>
        <p:nvPicPr>
          <p:cNvPr id="20487" name="Picture 2" descr="C:\Users\Lastochkina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631825"/>
            <a:ext cx="47164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472113" y="5121275"/>
            <a:ext cx="3167062" cy="1077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ППРФ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14.03.2022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 366 утратило силу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0725" y="1657350"/>
            <a:ext cx="3927475" cy="16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63700" y="0"/>
            <a:ext cx="6324600" cy="609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законодательстве РФ</a:t>
            </a:r>
          </a:p>
        </p:txBody>
      </p:sp>
      <p:pic>
        <p:nvPicPr>
          <p:cNvPr id="21506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50" y="639763"/>
            <a:ext cx="8696325" cy="6002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С 1 СЕНТЯБРЯ 2024 ГОДА В СООТВЕТСТВИИ С ППРФ ОТ 30.05.2024 № 709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По-прежнему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квота для приёма на работу инвалидов СЧИТАЕТСЯ ВЫПОЛНЕННОЙ работодателем только в случае оформления в установленном порядке трудовых отношений с инвалидами, т.е. при ФАКТИЧЕСКОМ ТРУДОУСТРОЙСТВЕ,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в случае наличия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заключенного трудового договора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непосредственно у работодателя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заключенного трудового договора между инвалидом и иной организацией, включая общественные объединения инвалидов и образованные ими организации, в том числе хозяйственные товарищества и общества, уставный (складочный) капитал которых состоит из вклада общественного объединения инвалидов (далее - иная организация),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заключившей соглашение о трудоустройстве инвалида с работодателем, которому установлена квота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(далее - соглашение);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заключенного трудового договора между инвалидом и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индивидуальным предпринимателем, заключившим соглашение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договора возмездного оказания услуг или иного договора с организацией, обеспечивающей для группы организаций выполнение квоты посредством заключения соглашения с иной организацией или индивидуальным предпринимателем, заключенного трудового договора между инвалидом и иной организацией, индивидуальным предпринимателем</a:t>
            </a:r>
            <a:r>
              <a:rPr lang="ru-RU" sz="16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(НОВОВВЕДЕНИЕ)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21508" name="Номер слайда 4"/>
          <p:cNvSpPr txBox="1">
            <a:spLocks/>
          </p:cNvSpPr>
          <p:nvPr/>
        </p:nvSpPr>
        <p:spPr bwMode="auto">
          <a:xfrm>
            <a:off x="6486525" y="639603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0844E36-3E28-4893-87C2-67D2C5D22E79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63700" y="0"/>
            <a:ext cx="6324600" cy="609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законодательстве РФ</a:t>
            </a:r>
          </a:p>
        </p:txBody>
      </p:sp>
      <p:pic>
        <p:nvPicPr>
          <p:cNvPr id="2253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4275" y="3038475"/>
            <a:ext cx="7824788" cy="8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Определены случаи, при которых работодатель освобождается от выполнения установленной квоты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(пункт 4 Правил, утверждённых ППРФ от 30.05.2024 № 709)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6613" y="846138"/>
            <a:ext cx="8172450" cy="2124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НОВОВВЕДЕНИЯ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Численность работников, которые должны быть трудоустроены в целях исполнения квоты, рассчитывается работодателем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ежеквартально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до 10-го числа месяца, следующего за отчётным кварталом, исходя из ССЧ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за предыдущий квартал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До 10 октября 2024 года численность работников, которые должны быть трудоустроены в целях исполнения квоты, должна быть рассчитана исходя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5350F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из ССЧ за 3 квартал 2024 года</a:t>
            </a:r>
            <a:endParaRPr lang="ru-RU" sz="1600" b="1" dirty="0">
              <a:solidFill>
                <a:srgbClr val="0033A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14" name="Блок-схема: извлечение 13"/>
          <p:cNvSpPr/>
          <p:nvPr/>
        </p:nvSpPr>
        <p:spPr>
          <a:xfrm rot="5400000">
            <a:off x="285750" y="1752601"/>
            <a:ext cx="725487" cy="347662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15" name="Блок-схема: извлечение 14"/>
          <p:cNvSpPr/>
          <p:nvPr/>
        </p:nvSpPr>
        <p:spPr>
          <a:xfrm rot="5400000">
            <a:off x="1254919" y="3933032"/>
            <a:ext cx="723900" cy="347662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16" name="Блок-схема: извлечение 15"/>
          <p:cNvSpPr/>
          <p:nvPr/>
        </p:nvSpPr>
        <p:spPr>
          <a:xfrm rot="5400000">
            <a:off x="648494" y="3220244"/>
            <a:ext cx="723900" cy="347662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17" name="Блок-схема: извлечение 16"/>
          <p:cNvSpPr/>
          <p:nvPr/>
        </p:nvSpPr>
        <p:spPr>
          <a:xfrm rot="5400000">
            <a:off x="1818482" y="4695031"/>
            <a:ext cx="723900" cy="347663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22537" name="Прямоугольник 1"/>
          <p:cNvSpPr>
            <a:spLocks noChangeArrowheads="1"/>
          </p:cNvSpPr>
          <p:nvPr/>
        </p:nvSpPr>
        <p:spPr bwMode="auto">
          <a:xfrm>
            <a:off x="835025" y="557213"/>
            <a:ext cx="8010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С 1 СЕНТЯБРЯ 2024 ГОДА В СООТВЕТСТВИИ С ППРФ ОТ 30.05.2024 № 709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92300" y="3878263"/>
            <a:ext cx="7116763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При трудоустройстве 1 инвалида I группы исполнение квоты считается кратным 2 рабочим местам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11413" y="4465638"/>
            <a:ext cx="6597650" cy="8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Утверждены правила заключения соглашения о трудоустройстве инвалидов </a:t>
            </a:r>
            <a:b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(утверждены ППРФ ОТ 30.05.2024 № 709)</a:t>
            </a:r>
          </a:p>
        </p:txBody>
      </p:sp>
      <p:sp>
        <p:nvSpPr>
          <p:cNvPr id="20" name="Блок-схема: извлечение 19"/>
          <p:cNvSpPr/>
          <p:nvPr/>
        </p:nvSpPr>
        <p:spPr>
          <a:xfrm rot="5400000">
            <a:off x="2222500" y="5432426"/>
            <a:ext cx="725487" cy="347662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9088" y="5256213"/>
            <a:ext cx="6134100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Утверждена форма соглашения о трудоустройстве инвалидов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(приложение к Правилам, утверждённым ППРФ от 30.05.2024 № 709)</a:t>
            </a:r>
          </a:p>
        </p:txBody>
      </p:sp>
      <p:sp>
        <p:nvSpPr>
          <p:cNvPr id="22" name="Блок-схема: извлечение 21"/>
          <p:cNvSpPr/>
          <p:nvPr/>
        </p:nvSpPr>
        <p:spPr>
          <a:xfrm rot="5400000">
            <a:off x="2686844" y="6125369"/>
            <a:ext cx="723900" cy="347662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52788" y="6088063"/>
            <a:ext cx="5726112" cy="585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Требования по продолжительности занятости инвалидов не установлены</a:t>
            </a:r>
          </a:p>
        </p:txBody>
      </p:sp>
      <p:pic>
        <p:nvPicPr>
          <p:cNvPr id="225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6410325"/>
            <a:ext cx="206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67475" y="6402388"/>
            <a:ext cx="2057400" cy="365125"/>
          </a:xfrm>
        </p:spPr>
        <p:txBody>
          <a:bodyPr/>
          <a:lstStyle/>
          <a:p>
            <a:pPr>
              <a:defRPr/>
            </a:pPr>
            <a:fld id="{7728E4A4-77EC-46FD-B9E6-73ED9612470F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63700" y="0"/>
            <a:ext cx="6324600" cy="609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Изменения в законодательстве РФ</a:t>
            </a:r>
          </a:p>
        </p:txBody>
      </p:sp>
      <p:pic>
        <p:nvPicPr>
          <p:cNvPr id="2355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3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76350" y="2763838"/>
            <a:ext cx="7553325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при признании работодателя несостоятельным (банкротом) и открытии конкурсного производства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0725" y="1624013"/>
            <a:ext cx="8108950" cy="107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в случае если работодатели являются общественными объединениями инвалидов и образованными ими организациями, в том числе хозяйственными товариществами и обществами, уставный (складочный) капитал которых состоит из вклада общественного объединения инвалидов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9638" y="4368800"/>
            <a:ext cx="6650037" cy="206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при отсутствии на учёте в государственных учреждениях службы занятости безработных инвалидов, инвалидов, зарегистрированных в качестве ищущих работу соответствующих профессионально-квалификационным требованиям к вакансиям, заявленным работодателем, либо при отсутствии в субъекте РФ, где находится работодатель, иных организаций или индивидуальных предпринимателей, готовых заключить соглашение</a:t>
            </a:r>
          </a:p>
        </p:txBody>
      </p:sp>
      <p:sp>
        <p:nvSpPr>
          <p:cNvPr id="14" name="Блок-схема: извлечение 13"/>
          <p:cNvSpPr/>
          <p:nvPr/>
        </p:nvSpPr>
        <p:spPr>
          <a:xfrm rot="5400000">
            <a:off x="111125" y="1989138"/>
            <a:ext cx="725488" cy="347662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15" name="Блок-схема: извлечение 14"/>
          <p:cNvSpPr/>
          <p:nvPr/>
        </p:nvSpPr>
        <p:spPr>
          <a:xfrm rot="5400000">
            <a:off x="1088232" y="3961606"/>
            <a:ext cx="723900" cy="347663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16" name="Блок-схема: извлечение 15"/>
          <p:cNvSpPr/>
          <p:nvPr/>
        </p:nvSpPr>
        <p:spPr>
          <a:xfrm rot="5400000">
            <a:off x="611188" y="2951163"/>
            <a:ext cx="723900" cy="34925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17" name="Блок-схема: извлечение 16"/>
          <p:cNvSpPr/>
          <p:nvPr/>
        </p:nvSpPr>
        <p:spPr>
          <a:xfrm rot="5400000">
            <a:off x="1620838" y="5132388"/>
            <a:ext cx="723900" cy="349250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6AB3E8"/>
              </a:solidFill>
            </a:endParaRPr>
          </a:p>
        </p:txBody>
      </p:sp>
      <p:sp>
        <p:nvSpPr>
          <p:cNvPr id="23563" name="Прямоугольник 1"/>
          <p:cNvSpPr>
            <a:spLocks noChangeArrowheads="1"/>
          </p:cNvSpPr>
          <p:nvPr/>
        </p:nvSpPr>
        <p:spPr bwMode="auto">
          <a:xfrm>
            <a:off x="720725" y="688975"/>
            <a:ext cx="8012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СЛУЧАИ, ПРИ КОТОРЫХ РАБОТОДАТЕЛЬ ОСВОБОЖДАЕТСЯ ОТ ВЫПОЛНЕНИЯ УСТАНОВЛЕННОЙ КВОТЫ В СООТВЕТСТВИИ </a:t>
            </a:r>
            <a:br>
              <a:rPr lang="ru-RU" sz="1600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</a:br>
            <a:r>
              <a:rPr lang="ru-RU" sz="1600" b="1">
                <a:solidFill>
                  <a:srgbClr val="F5350F"/>
                </a:solidFill>
                <a:latin typeface="PT Astra Serif"/>
                <a:ea typeface="PT Astra Serif"/>
                <a:cs typeface="PT Astra Serif"/>
              </a:rPr>
              <a:t>С ППРФ ОТ 30.05.2024 № 709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57363" y="3443288"/>
            <a:ext cx="7072312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при уменьшении численности работников до числа работников, при котором квота не устанавливается (т.е. численность работников снижается до 34 человек)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5314</TotalTime>
  <Words>1326</Words>
  <Application>Microsoft Office PowerPoint</Application>
  <PresentationFormat>Экран (4:3)</PresentationFormat>
  <Paragraphs>261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Malgun Gothic</vt:lpstr>
      <vt:lpstr>Arial</vt:lpstr>
      <vt:lpstr>Bold</vt:lpstr>
      <vt:lpstr>Calibri</vt:lpstr>
      <vt:lpstr>Calibri Light</vt:lpstr>
      <vt:lpstr>Montserrat</vt:lpstr>
      <vt:lpstr>PT Astra Serif</vt:lpstr>
      <vt:lpstr>Times New Roman</vt:lpstr>
      <vt:lpstr>Wingdings</vt:lpstr>
      <vt:lpstr>Office Theme</vt:lpstr>
      <vt:lpstr>Презентация PowerPoint</vt:lpstr>
      <vt:lpstr>Нормативно-правовая база</vt:lpstr>
      <vt:lpstr>Квота для приёма на работу инвалидов</vt:lpstr>
      <vt:lpstr>Среднесписочная численность работников (ССЧ)</vt:lpstr>
      <vt:lpstr>Примеры исчисления квоты  для приёма на работу инвалидов</vt:lpstr>
      <vt:lpstr>Изменения в законодательстве РФ</vt:lpstr>
      <vt:lpstr>Изменения в законодательстве РФ</vt:lpstr>
      <vt:lpstr>Изменения в законодательстве РФ</vt:lpstr>
      <vt:lpstr>Изменения в законодательстве РФ</vt:lpstr>
      <vt:lpstr>Перечень организаций, готовых заключать соглашения   о трудоустройстве инвалидов, с работодателям, которым установлена квота для приёма на работу инвалидов</vt:lpstr>
      <vt:lpstr>Изменения в законодательстве РФ</vt:lpstr>
      <vt:lpstr>Приказ Минтруда России  от 16.04.2024 № 195н - ФОРМА № 6</vt:lpstr>
      <vt:lpstr>Приказ Минтруда России  от 16.04.2024 № 195н - ФОРМА № 7</vt:lpstr>
      <vt:lpstr>Приказ Минтруда России  от 16.04.2024 № 195н - ФОРМА № 7</vt:lpstr>
      <vt:lpstr>СРОКИ ПРЕДСТАВЛЕНИЯ ОТЧЕТНОСТИ ПО ФОРМАМ, УТВЕРЖДЁННЫМ ПРИКАЗОМ МИНТРУДА РОССИИ  ОТ 16.04.2024 № 195н</vt:lpstr>
      <vt:lpstr>ПОРЯДОК ПРЕДСТАВЛЕНИЯ ОТЧЕТНОСТИ ПО ФОРМАМ, УТВЕРЖДЁННЫМ ПРИКАЗОМ МИНТРУДА РОССИИ  ОТ 16.04.2024 № 195н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Pichugova</cp:lastModifiedBy>
  <cp:revision>409</cp:revision>
  <cp:lastPrinted>2022-07-20T12:04:03Z</cp:lastPrinted>
  <dcterms:created xsi:type="dcterms:W3CDTF">2018-09-04T12:10:47Z</dcterms:created>
  <dcterms:modified xsi:type="dcterms:W3CDTF">2024-09-12T12:56:53Z</dcterms:modified>
</cp:coreProperties>
</file>